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49" r:id="rId2"/>
    <p:sldId id="402" r:id="rId3"/>
    <p:sldId id="351" r:id="rId4"/>
    <p:sldId id="385" r:id="rId5"/>
    <p:sldId id="404" r:id="rId6"/>
    <p:sldId id="406" r:id="rId7"/>
    <p:sldId id="403" r:id="rId8"/>
    <p:sldId id="407" r:id="rId9"/>
    <p:sldId id="405" r:id="rId10"/>
    <p:sldId id="408" r:id="rId11"/>
    <p:sldId id="410" r:id="rId1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6A7FC2-3D24-BC4C-B095-380010DB1F0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076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>
              <a:defRPr/>
            </a:pPr>
            <a:r>
              <a:t>2 times better than LASCO C2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65814-D5BF-F845-9B1C-C70E2560E76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17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53706-86B4-1E4B-9DA1-A44875E111E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41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308E2-F849-B94D-A571-565847048AF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60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9105-C4C9-FA4E-99DE-9B0664D6B164}" type="slidenum">
              <a:rPr/>
              <a:pPr>
                <a:defRPr/>
              </a:pPr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916476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D4A19-43BE-9945-BCCA-35F6CA875C4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17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BB0A-8EFB-4D4E-AAE0-FED62B85322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71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2C1C-82F1-B340-A639-8BD4F7C7C67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64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ACA1D-7F74-CC40-A32F-ABD5CD47E0C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82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767C5-491E-5B45-BAAE-F21ED63F907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14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48CF-C740-B443-BD47-ED4DD38DF5C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83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C4C7-EEA6-D048-817C-6872AECE7BF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70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D24EA-852E-CD41-A86A-F3FF1AA198B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55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59760C9-47B4-384C-866D-59BEB7FF28A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jpe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jpe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jpe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jpe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jpeg"/><Relationship Id="rId32" Type="http://schemas.openxmlformats.org/officeDocument/2006/relationships/image" Target="../media/image32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jpeg"/><Relationship Id="rId32" Type="http://schemas.openxmlformats.org/officeDocument/2006/relationships/image" Target="../media/image33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image" Target="../media/image29.png"/><Relationship Id="rId31" Type="http://schemas.openxmlformats.org/officeDocument/2006/relationships/image" Target="../media/image30.jpeg"/><Relationship Id="rId32" Type="http://schemas.openxmlformats.org/officeDocument/2006/relationships/image" Target="../media/image34.png"/><Relationship Id="rId9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33" Type="http://schemas.openxmlformats.org/officeDocument/2006/relationships/image" Target="../media/image35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image" Target="../media/image29.png"/><Relationship Id="rId31" Type="http://schemas.openxmlformats.org/officeDocument/2006/relationships/image" Target="../media/image30.jpeg"/><Relationship Id="rId32" Type="http://schemas.openxmlformats.org/officeDocument/2006/relationships/image" Target="../media/image36.png"/><Relationship Id="rId9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33" Type="http://schemas.openxmlformats.org/officeDocument/2006/relationships/image" Target="../media/image37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jpe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tif" descr="metis_template.jpg"/>
          <p:cNvPicPr>
            <a:picLocks noChangeAspect="1"/>
          </p:cNvPicPr>
          <p:nvPr/>
        </p:nvPicPr>
        <p:blipFill>
          <a:blip r:embed="rId2">
            <a:extLst/>
          </a:blip>
          <a:srcRect l="69289" r="5473"/>
          <a:stretch>
            <a:fillRect/>
          </a:stretch>
        </p:blipFill>
        <p:spPr>
          <a:xfrm rot="16200000">
            <a:off x="3915966" y="-3916100"/>
            <a:ext cx="1312070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083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517"/>
                </a:lnTo>
                <a:lnTo>
                  <a:pt x="180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age2.png" descr="asitheme_log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787909" cy="787909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10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322" y="33953"/>
            <a:ext cx="716644" cy="7200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grpSp>
        <p:nvGrpSpPr>
          <p:cNvPr id="15364" name="Group 238"/>
          <p:cNvGrpSpPr>
            <a:grpSpLocks/>
          </p:cNvGrpSpPr>
          <p:nvPr/>
        </p:nvGrpSpPr>
        <p:grpSpPr bwMode="auto">
          <a:xfrm>
            <a:off x="234950" y="6292850"/>
            <a:ext cx="8674100" cy="466725"/>
            <a:chOff x="0" y="0"/>
            <a:chExt cx="8674100" cy="466090"/>
          </a:xfrm>
        </p:grpSpPr>
        <p:pic>
          <p:nvPicPr>
            <p:cNvPr id="15375" name="image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929"/>
              <a:ext cx="457212" cy="21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12" name="image8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r="2"/>
            <a:stretch>
              <a:fillRect/>
            </a:stretch>
          </p:blipFill>
          <p:spPr>
            <a:xfrm>
              <a:off x="491450" y="115116"/>
              <a:ext cx="457201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0"/>
                  </a:moveTo>
                  <a:cubicBezTo>
                    <a:pt x="823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823" y="21600"/>
                    <a:pt x="1838" y="21600"/>
                  </a:cubicBezTo>
                  <a:lnTo>
                    <a:pt x="19762" y="21600"/>
                  </a:lnTo>
                  <a:cubicBezTo>
                    <a:pt x="20777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777" y="0"/>
                    <a:pt x="19762" y="0"/>
                  </a:cubicBezTo>
                  <a:lnTo>
                    <a:pt x="183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5377" name="image9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1" y="94130"/>
              <a:ext cx="457213" cy="27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grpSp>
          <p:nvGrpSpPr>
            <p:cNvPr id="15378" name="Group 216"/>
            <p:cNvGrpSpPr>
              <a:grpSpLocks/>
            </p:cNvGrpSpPr>
            <p:nvPr/>
          </p:nvGrpSpPr>
          <p:grpSpPr bwMode="auto">
            <a:xfrm>
              <a:off x="2335288" y="48042"/>
              <a:ext cx="301495" cy="367465"/>
              <a:chOff x="0" y="0"/>
              <a:chExt cx="301493" cy="367464"/>
            </a:xfrm>
          </p:grpSpPr>
          <p:pic>
            <p:nvPicPr>
              <p:cNvPr id="15400" name="image10.t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8" y="255543"/>
                <a:ext cx="292616" cy="111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15401" name="image11.t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1838" cy="22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79" name="Group 219"/>
            <p:cNvGrpSpPr>
              <a:grpSpLocks/>
            </p:cNvGrpSpPr>
            <p:nvPr/>
          </p:nvGrpSpPr>
          <p:grpSpPr bwMode="auto">
            <a:xfrm>
              <a:off x="1895475" y="11716"/>
              <a:ext cx="367780" cy="443262"/>
              <a:chOff x="0" y="0"/>
              <a:chExt cx="367779" cy="443261"/>
            </a:xfrm>
          </p:grpSpPr>
          <p:pic>
            <p:nvPicPr>
              <p:cNvPr id="15398" name="image12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26" y="0"/>
                <a:ext cx="287054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15399" name="Shape 218"/>
              <p:cNvSpPr>
                <a:spLocks noChangeArrowheads="1"/>
              </p:cNvSpPr>
              <p:nvPr/>
            </p:nvSpPr>
            <p:spPr bwMode="auto">
              <a:xfrm>
                <a:off x="0" y="224821"/>
                <a:ext cx="333584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OACt</a:t>
                </a:r>
              </a:p>
            </p:txBody>
          </p:sp>
        </p:grpSp>
        <p:grpSp>
          <p:nvGrpSpPr>
            <p:cNvPr id="15380" name="Group 222"/>
            <p:cNvGrpSpPr>
              <a:grpSpLocks/>
            </p:cNvGrpSpPr>
            <p:nvPr/>
          </p:nvGrpSpPr>
          <p:grpSpPr bwMode="auto">
            <a:xfrm>
              <a:off x="1461333" y="94130"/>
              <a:ext cx="434647" cy="300523"/>
              <a:chOff x="0" y="0"/>
              <a:chExt cx="434645" cy="300521"/>
            </a:xfrm>
          </p:grpSpPr>
          <p:pic>
            <p:nvPicPr>
              <p:cNvPr id="15396" name="image13.ti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4646" cy="11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15397" name="Shape 221"/>
              <p:cNvSpPr>
                <a:spLocks noChangeArrowheads="1"/>
              </p:cNvSpPr>
              <p:nvPr/>
            </p:nvSpPr>
            <p:spPr bwMode="auto">
              <a:xfrm>
                <a:off x="10279" y="82081"/>
                <a:ext cx="293301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</a:t>
                </a:r>
              </a:p>
            </p:txBody>
          </p:sp>
        </p:grpSp>
        <p:grpSp>
          <p:nvGrpSpPr>
            <p:cNvPr id="15381" name="Group 225"/>
            <p:cNvGrpSpPr>
              <a:grpSpLocks/>
            </p:cNvGrpSpPr>
            <p:nvPr/>
          </p:nvGrpSpPr>
          <p:grpSpPr bwMode="auto">
            <a:xfrm>
              <a:off x="2636838" y="17625"/>
              <a:ext cx="406083" cy="448466"/>
              <a:chOff x="0" y="0"/>
              <a:chExt cx="406082" cy="448465"/>
            </a:xfrm>
          </p:grpSpPr>
          <p:pic>
            <p:nvPicPr>
              <p:cNvPr id="15394" name="image14.ti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20" t="10368" r="1141" b="16080"/>
              <a:stretch>
                <a:fillRect/>
              </a:stretch>
            </p:blipFill>
            <p:spPr bwMode="auto">
              <a:xfrm>
                <a:off x="46464" y="0"/>
                <a:ext cx="359619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15395" name="Shape 224"/>
              <p:cNvSpPr>
                <a:spLocks noChangeArrowheads="1"/>
              </p:cNvSpPr>
              <p:nvPr/>
            </p:nvSpPr>
            <p:spPr bwMode="auto">
              <a:xfrm>
                <a:off x="0" y="230025"/>
                <a:ext cx="310565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OATs</a:t>
                </a:r>
              </a:p>
            </p:txBody>
          </p:sp>
        </p:grpSp>
        <p:pic>
          <p:nvPicPr>
            <p:cNvPr id="15382" name="image15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824" y="48455"/>
              <a:ext cx="537897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3" name="image2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955" y="54566"/>
              <a:ext cx="365770" cy="35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4" name="image16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541" y="55787"/>
              <a:ext cx="365770" cy="35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5" name="image17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654" y="53217"/>
              <a:ext cx="365770" cy="35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6" name="image18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936" y="48455"/>
              <a:ext cx="367608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7" name="image19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935" y="119218"/>
              <a:ext cx="548655" cy="22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8" name="image20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90" y="51170"/>
              <a:ext cx="365771" cy="36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9" name="image21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7" y="129116"/>
              <a:ext cx="640097" cy="20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90" name="image22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516" y="48455"/>
              <a:ext cx="31736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91" name="image23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29"/>
            <a:stretch>
              <a:fillRect/>
            </a:stretch>
          </p:blipFill>
          <p:spPr bwMode="auto">
            <a:xfrm>
              <a:off x="6437857" y="26319"/>
              <a:ext cx="278751" cy="36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92" name="image24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879" y="0"/>
              <a:ext cx="44822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93" name="image25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8" r="27251"/>
            <a:stretch>
              <a:fillRect/>
            </a:stretch>
          </p:blipFill>
          <p:spPr bwMode="auto">
            <a:xfrm>
              <a:off x="4623092" y="48455"/>
              <a:ext cx="36111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15365" name="image29.png" descr="solar_orbiter_RGB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-26988"/>
            <a:ext cx="331311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6" name="image32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93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7" name="image33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949950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8" name="image34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9" name="image35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894388"/>
            <a:ext cx="9683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70" name="image36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876925"/>
            <a:ext cx="11128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71" name="image37.jpg" descr="Logo METIS hires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193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07950" y="1670943"/>
            <a:ext cx="8964613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600" b="1" dirty="0" err="1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Mapping</a:t>
            </a:r>
            <a:r>
              <a:rPr lang="it-IT" sz="3600" b="1" dirty="0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 the solar </a:t>
            </a:r>
            <a:r>
              <a:rPr lang="it-IT" sz="3600" b="1" dirty="0" err="1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wind</a:t>
            </a:r>
            <a:r>
              <a:rPr lang="it-IT" sz="3600" b="1" dirty="0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 HI </a:t>
            </a:r>
            <a:r>
              <a:rPr lang="it-IT" sz="3600" b="1" dirty="0" err="1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outflow</a:t>
            </a:r>
            <a:r>
              <a:rPr lang="it-IT" sz="3600" b="1" dirty="0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 </a:t>
            </a:r>
            <a:r>
              <a:rPr lang="it-IT" sz="3600" b="1" dirty="0" err="1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velocity</a:t>
            </a:r>
            <a:r>
              <a:rPr lang="it-IT" sz="3600" b="1" dirty="0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 in the </a:t>
            </a:r>
            <a:r>
              <a:rPr lang="it-IT" sz="3600" b="1" dirty="0" err="1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inner</a:t>
            </a:r>
            <a:r>
              <a:rPr lang="it-IT" sz="3600" b="1" dirty="0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 </a:t>
            </a:r>
            <a:r>
              <a:rPr lang="it-IT" sz="3600" b="1" dirty="0" err="1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heliosphere</a:t>
            </a:r>
            <a:r>
              <a:rPr lang="it-IT" sz="3600" b="1" dirty="0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 by </a:t>
            </a:r>
            <a:r>
              <a:rPr lang="it-IT" sz="3600" b="1" dirty="0" err="1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coronagraphic</a:t>
            </a:r>
            <a:r>
              <a:rPr lang="it-IT" sz="3600" b="1" dirty="0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 VL and UV </a:t>
            </a:r>
            <a:r>
              <a:rPr lang="it-IT" sz="3600" b="1" dirty="0" err="1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observations</a:t>
            </a:r>
            <a:endParaRPr lang="it-IT" sz="3600" b="1" dirty="0" smtClean="0">
              <a:ln>
                <a:solidFill>
                  <a:schemeClr val="tx1">
                    <a:alpha val="41000"/>
                  </a:schemeClr>
                </a:solidFill>
              </a:ln>
              <a:solidFill>
                <a:srgbClr val="FF0000"/>
              </a:solidFill>
              <a:cs typeface="+mj-cs"/>
            </a:endParaRPr>
          </a:p>
          <a:p>
            <a:pPr eaLnBrk="1" hangingPunct="1">
              <a:defRPr/>
            </a:pPr>
            <a:r>
              <a:rPr lang="it-IT" sz="4000" b="1" dirty="0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 </a:t>
            </a:r>
            <a:endParaRPr lang="it-IT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it-IT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68313" y="3771037"/>
            <a:ext cx="828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chemeClr val="accent2"/>
                </a:solidFill>
                <a:cs typeface="+mn-cs"/>
              </a:rPr>
              <a:t>Daniele Spadaro &amp; </a:t>
            </a:r>
            <a:r>
              <a:rPr lang="it-IT" sz="3200" b="1" dirty="0" smtClean="0">
                <a:solidFill>
                  <a:schemeClr val="accent2"/>
                </a:solidFill>
                <a:cs typeface="+mn-cs"/>
              </a:rPr>
              <a:t>Metis </a:t>
            </a:r>
            <a:r>
              <a:rPr lang="it-IT" sz="3200" b="1" dirty="0">
                <a:solidFill>
                  <a:schemeClr val="accent2"/>
                </a:solidFill>
                <a:cs typeface="+mn-cs"/>
              </a:rPr>
              <a:t>Team</a:t>
            </a:r>
            <a:endParaRPr lang="it-IT" sz="2800" b="1" dirty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r>
              <a:rPr lang="it-IT" sz="1600" b="1" dirty="0">
                <a:solidFill>
                  <a:schemeClr val="accent2"/>
                </a:solidFill>
                <a:cs typeface="+mn-cs"/>
              </a:rPr>
              <a:t>INAF </a:t>
            </a:r>
            <a:r>
              <a:rPr lang="it-IT" sz="1600" b="1" dirty="0" smtClean="0">
                <a:solidFill>
                  <a:schemeClr val="accent2"/>
                </a:solidFill>
                <a:cs typeface="+mn-cs"/>
              </a:rPr>
              <a:t>– Osservatorio Astrofisico di Catania </a:t>
            </a:r>
            <a:r>
              <a:rPr lang="it-IT" sz="1600" b="1" dirty="0" smtClean="0">
                <a:cs typeface="+mn-cs"/>
              </a:rPr>
              <a:t>  </a:t>
            </a:r>
            <a:endParaRPr lang="it-IT" sz="1600" b="1" dirty="0">
              <a:cs typeface="+mn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900113" y="4941168"/>
            <a:ext cx="7345362" cy="2808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it-IT" sz="2800" b="1" u="sng" dirty="0" smtClean="0">
                <a:cs typeface="+mn-cs"/>
              </a:rPr>
              <a:t>7th Solar </a:t>
            </a:r>
            <a:r>
              <a:rPr lang="it-IT" sz="2800" b="1" u="sng" dirty="0" err="1" smtClean="0">
                <a:cs typeface="+mn-cs"/>
              </a:rPr>
              <a:t>Orbiter</a:t>
            </a:r>
            <a:r>
              <a:rPr lang="it-IT" sz="2800" b="1" u="sng" dirty="0" smtClean="0">
                <a:cs typeface="+mn-cs"/>
              </a:rPr>
              <a:t>  Workshop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it-IT" b="1" dirty="0" smtClean="0">
                <a:cs typeface="+mn-cs"/>
              </a:rPr>
              <a:t> </a:t>
            </a:r>
            <a:r>
              <a:rPr lang="it-IT" sz="2400" b="1" dirty="0" smtClean="0">
                <a:cs typeface="+mn-cs"/>
              </a:rPr>
              <a:t>Granada</a:t>
            </a:r>
            <a:r>
              <a:rPr lang="it-IT" sz="2000" b="1" dirty="0" smtClean="0">
                <a:cs typeface="+mn-cs"/>
              </a:rPr>
              <a:t>,  </a:t>
            </a:r>
            <a:r>
              <a:rPr lang="it-IT" sz="2400" b="1" dirty="0" err="1" smtClean="0">
                <a:cs typeface="+mn-cs"/>
              </a:rPr>
              <a:t>Spain</a:t>
            </a:r>
            <a:r>
              <a:rPr lang="it-IT" sz="2400" b="1" dirty="0" smtClean="0">
                <a:cs typeface="+mn-cs"/>
              </a:rPr>
              <a:t>,   </a:t>
            </a:r>
            <a:r>
              <a:rPr lang="it-IT" sz="2400" b="1" smtClean="0">
                <a:cs typeface="+mn-cs"/>
              </a:rPr>
              <a:t>3-6 </a:t>
            </a:r>
            <a:r>
              <a:rPr lang="it-IT" sz="2400" b="1" dirty="0" smtClean="0">
                <a:cs typeface="+mn-cs"/>
              </a:rPr>
              <a:t>April 2017</a:t>
            </a:r>
          </a:p>
          <a:p>
            <a:pPr eaLnBrk="1" hangingPunct="1">
              <a:defRPr/>
            </a:pPr>
            <a:endParaRPr lang="it-IT" sz="2400" b="1" dirty="0" smtClean="0">
              <a:cs typeface="+mn-cs"/>
            </a:endParaRPr>
          </a:p>
          <a:p>
            <a:pPr eaLnBrk="1" hangingPunct="1">
              <a:defRPr/>
            </a:pPr>
            <a:endParaRPr lang="it-IT" sz="2400" b="1" dirty="0" smtClean="0">
              <a:solidFill>
                <a:schemeClr val="accent2"/>
              </a:solidFill>
              <a:cs typeface="+mn-cs"/>
            </a:endParaRPr>
          </a:p>
          <a:p>
            <a:pPr algn="r" eaLnBrk="1" hangingPunct="1">
              <a:defRPr/>
            </a:pPr>
            <a:endParaRPr lang="it-IT" sz="2800" b="1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v_carr_1997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4153359"/>
          </a:xfrm>
          <a:prstGeom prst="rect">
            <a:avLst/>
          </a:prstGeom>
        </p:spPr>
      </p:pic>
      <p:pic>
        <p:nvPicPr>
          <p:cNvPr id="208" name="image1.tif" descr="metis_template.jpg"/>
          <p:cNvPicPr>
            <a:picLocks noChangeAspect="1"/>
          </p:cNvPicPr>
          <p:nvPr/>
        </p:nvPicPr>
        <p:blipFill>
          <a:blip r:embed="rId3">
            <a:extLst/>
          </a:blip>
          <a:srcRect l="69289" r="5473"/>
          <a:stretch>
            <a:fillRect/>
          </a:stretch>
        </p:blipFill>
        <p:spPr>
          <a:xfrm rot="16200000">
            <a:off x="3915966" y="-3916100"/>
            <a:ext cx="1312070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083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517"/>
                </a:lnTo>
                <a:lnTo>
                  <a:pt x="180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age2.png" descr="asitheme_logo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787909" cy="787909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10" name="image3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4322" y="33953"/>
            <a:ext cx="716644" cy="7200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3557" name="image29.png" descr="solar_orbiter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-26988"/>
            <a:ext cx="331311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-95016" y="692696"/>
            <a:ext cx="668324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b="1" dirty="0" err="1" smtClean="0">
                <a:solidFill>
                  <a:schemeClr val="bg1"/>
                </a:solidFill>
              </a:rPr>
              <a:t>Construct</a:t>
            </a:r>
            <a:r>
              <a:rPr lang="it-IT" sz="3200" b="1" dirty="0" smtClean="0">
                <a:solidFill>
                  <a:schemeClr val="bg1"/>
                </a:solidFill>
              </a:rPr>
              <a:t> a Carrington-</a:t>
            </a:r>
            <a:r>
              <a:rPr lang="it-IT" sz="3200" b="1" dirty="0" err="1" smtClean="0">
                <a:solidFill>
                  <a:schemeClr val="bg1"/>
                </a:solidFill>
              </a:rPr>
              <a:t>like</a:t>
            </a:r>
            <a:r>
              <a:rPr lang="it-IT" sz="32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</a:rPr>
              <a:t>map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35496" y="1412776"/>
            <a:ext cx="910850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Covering</a:t>
            </a:r>
            <a:r>
              <a:rPr lang="it-IT" b="1" dirty="0" smtClean="0"/>
              <a:t> in part </a:t>
            </a:r>
            <a:r>
              <a:rPr lang="it-IT" b="1" dirty="0">
                <a:sym typeface="Wingdings"/>
              </a:rPr>
              <a:t>CR-</a:t>
            </a:r>
            <a:r>
              <a:rPr lang="it-IT" b="1" dirty="0" smtClean="0">
                <a:sym typeface="Wingdings"/>
              </a:rPr>
              <a:t>1923 &amp; </a:t>
            </a:r>
            <a:r>
              <a:rPr lang="it-IT" b="1" dirty="0">
                <a:sym typeface="Wingdings"/>
              </a:rPr>
              <a:t>CR-1924</a:t>
            </a:r>
          </a:p>
          <a:p>
            <a:r>
              <a:rPr lang="it-IT" b="1" dirty="0" smtClean="0"/>
              <a:t>Solar </a:t>
            </a:r>
            <a:r>
              <a:rPr lang="it-IT" b="1" dirty="0" err="1" smtClean="0"/>
              <a:t>wind</a:t>
            </a:r>
            <a:r>
              <a:rPr lang="it-IT" b="1" dirty="0" smtClean="0"/>
              <a:t> </a:t>
            </a:r>
            <a:r>
              <a:rPr lang="it-IT" b="1" dirty="0" err="1" smtClean="0"/>
              <a:t>outflows</a:t>
            </a:r>
            <a:r>
              <a:rPr lang="it-IT" b="1" dirty="0" smtClean="0"/>
              <a:t> @ 2.5 </a:t>
            </a:r>
            <a:r>
              <a:rPr lang="it-IT" b="1" dirty="0" err="1" smtClean="0"/>
              <a:t>R</a:t>
            </a:r>
            <a:r>
              <a:rPr lang="it-IT" b="1" baseline="-25000" dirty="0" smtClean="0">
                <a:latin typeface="Wingdings"/>
                <a:ea typeface="Wingdings"/>
                <a:cs typeface="Wingdings"/>
                <a:sym typeface="Wingdings"/>
              </a:rPr>
              <a:t>   </a:t>
            </a:r>
            <a:r>
              <a:rPr lang="it-IT" b="1" dirty="0" smtClean="0">
                <a:sym typeface="Wingdings"/>
              </a:rPr>
              <a:t>(source </a:t>
            </a:r>
            <a:r>
              <a:rPr lang="it-IT" b="1" dirty="0" err="1" smtClean="0">
                <a:sym typeface="Wingdings"/>
              </a:rPr>
              <a:t>surface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radius</a:t>
            </a:r>
            <a:r>
              <a:rPr lang="it-IT" b="1" dirty="0" smtClean="0">
                <a:sym typeface="Wingdings"/>
              </a:rPr>
              <a:t>)</a:t>
            </a:r>
          </a:p>
          <a:p>
            <a:r>
              <a:rPr lang="it-IT" b="1" dirty="0" smtClean="0">
                <a:sym typeface="Wingdings"/>
              </a:rPr>
              <a:t>North-South </a:t>
            </a:r>
            <a:r>
              <a:rPr lang="it-IT" b="1" dirty="0" err="1" smtClean="0">
                <a:sym typeface="Wingdings"/>
              </a:rPr>
              <a:t>asymmetry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between</a:t>
            </a:r>
            <a:r>
              <a:rPr lang="it-IT" b="1" dirty="0" smtClean="0">
                <a:sym typeface="Wingdings"/>
              </a:rPr>
              <a:t> the </a:t>
            </a:r>
            <a:r>
              <a:rPr lang="it-IT" b="1" dirty="0" err="1" smtClean="0">
                <a:sym typeface="Wingdings"/>
              </a:rPr>
              <a:t>polar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regions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22020897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tif" descr="metis_template.jpg"/>
          <p:cNvPicPr>
            <a:picLocks noChangeAspect="1"/>
          </p:cNvPicPr>
          <p:nvPr/>
        </p:nvPicPr>
        <p:blipFill>
          <a:blip r:embed="rId2">
            <a:extLst/>
          </a:blip>
          <a:srcRect l="69289" r="5473"/>
          <a:stretch>
            <a:fillRect/>
          </a:stretch>
        </p:blipFill>
        <p:spPr>
          <a:xfrm rot="16200000">
            <a:off x="3915966" y="-3916100"/>
            <a:ext cx="1312070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083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517"/>
                </a:lnTo>
                <a:lnTo>
                  <a:pt x="180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age2.png" descr="asitheme_log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787909" cy="787909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10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322" y="33953"/>
            <a:ext cx="716644" cy="7200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grpSp>
        <p:nvGrpSpPr>
          <p:cNvPr id="23556" name="Group 238"/>
          <p:cNvGrpSpPr>
            <a:grpSpLocks/>
          </p:cNvGrpSpPr>
          <p:nvPr/>
        </p:nvGrpSpPr>
        <p:grpSpPr bwMode="auto">
          <a:xfrm>
            <a:off x="234950" y="6292850"/>
            <a:ext cx="8674100" cy="466725"/>
            <a:chOff x="0" y="0"/>
            <a:chExt cx="8674100" cy="466090"/>
          </a:xfrm>
        </p:grpSpPr>
        <p:pic>
          <p:nvPicPr>
            <p:cNvPr id="23565" name="image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929"/>
              <a:ext cx="457212" cy="21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12" name="image8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r="2"/>
            <a:stretch>
              <a:fillRect/>
            </a:stretch>
          </p:blipFill>
          <p:spPr>
            <a:xfrm>
              <a:off x="491450" y="115116"/>
              <a:ext cx="457201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0"/>
                  </a:moveTo>
                  <a:cubicBezTo>
                    <a:pt x="823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823" y="21600"/>
                    <a:pt x="1838" y="21600"/>
                  </a:cubicBezTo>
                  <a:lnTo>
                    <a:pt x="19762" y="21600"/>
                  </a:lnTo>
                  <a:cubicBezTo>
                    <a:pt x="20777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777" y="0"/>
                    <a:pt x="19762" y="0"/>
                  </a:cubicBezTo>
                  <a:lnTo>
                    <a:pt x="183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567" name="image9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1" y="94130"/>
              <a:ext cx="457213" cy="27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grpSp>
          <p:nvGrpSpPr>
            <p:cNvPr id="23568" name="Group 216"/>
            <p:cNvGrpSpPr>
              <a:grpSpLocks/>
            </p:cNvGrpSpPr>
            <p:nvPr/>
          </p:nvGrpSpPr>
          <p:grpSpPr bwMode="auto">
            <a:xfrm>
              <a:off x="2335288" y="48042"/>
              <a:ext cx="301495" cy="367465"/>
              <a:chOff x="0" y="0"/>
              <a:chExt cx="301493" cy="367464"/>
            </a:xfrm>
          </p:grpSpPr>
          <p:pic>
            <p:nvPicPr>
              <p:cNvPr id="23590" name="image10.t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8" y="255543"/>
                <a:ext cx="292616" cy="111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23591" name="image11.t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1838" cy="22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9" name="Group 219"/>
            <p:cNvGrpSpPr>
              <a:grpSpLocks/>
            </p:cNvGrpSpPr>
            <p:nvPr/>
          </p:nvGrpSpPr>
          <p:grpSpPr bwMode="auto">
            <a:xfrm>
              <a:off x="1895475" y="11716"/>
              <a:ext cx="367780" cy="443262"/>
              <a:chOff x="0" y="0"/>
              <a:chExt cx="367779" cy="443261"/>
            </a:xfrm>
          </p:grpSpPr>
          <p:pic>
            <p:nvPicPr>
              <p:cNvPr id="23588" name="image12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26" y="0"/>
                <a:ext cx="287054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9" name="Shape 218"/>
              <p:cNvSpPr>
                <a:spLocks noChangeArrowheads="1"/>
              </p:cNvSpPr>
              <p:nvPr/>
            </p:nvSpPr>
            <p:spPr bwMode="auto">
              <a:xfrm>
                <a:off x="0" y="224821"/>
                <a:ext cx="333584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OACt</a:t>
                </a:r>
              </a:p>
            </p:txBody>
          </p:sp>
        </p:grpSp>
        <p:grpSp>
          <p:nvGrpSpPr>
            <p:cNvPr id="23570" name="Group 222"/>
            <p:cNvGrpSpPr>
              <a:grpSpLocks/>
            </p:cNvGrpSpPr>
            <p:nvPr/>
          </p:nvGrpSpPr>
          <p:grpSpPr bwMode="auto">
            <a:xfrm>
              <a:off x="1461333" y="94130"/>
              <a:ext cx="434647" cy="300523"/>
              <a:chOff x="0" y="0"/>
              <a:chExt cx="434645" cy="300521"/>
            </a:xfrm>
          </p:grpSpPr>
          <p:pic>
            <p:nvPicPr>
              <p:cNvPr id="23586" name="image13.ti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4646" cy="11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7" name="Shape 221"/>
              <p:cNvSpPr>
                <a:spLocks noChangeArrowheads="1"/>
              </p:cNvSpPr>
              <p:nvPr/>
            </p:nvSpPr>
            <p:spPr bwMode="auto">
              <a:xfrm>
                <a:off x="10279" y="82081"/>
                <a:ext cx="293301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</a:t>
                </a:r>
              </a:p>
            </p:txBody>
          </p:sp>
        </p:grpSp>
        <p:grpSp>
          <p:nvGrpSpPr>
            <p:cNvPr id="23571" name="Group 225"/>
            <p:cNvGrpSpPr>
              <a:grpSpLocks/>
            </p:cNvGrpSpPr>
            <p:nvPr/>
          </p:nvGrpSpPr>
          <p:grpSpPr bwMode="auto">
            <a:xfrm>
              <a:off x="2636838" y="17625"/>
              <a:ext cx="406083" cy="448466"/>
              <a:chOff x="0" y="0"/>
              <a:chExt cx="406082" cy="448465"/>
            </a:xfrm>
          </p:grpSpPr>
          <p:pic>
            <p:nvPicPr>
              <p:cNvPr id="23584" name="image14.ti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20" t="10368" r="1141" b="16080"/>
              <a:stretch>
                <a:fillRect/>
              </a:stretch>
            </p:blipFill>
            <p:spPr bwMode="auto">
              <a:xfrm>
                <a:off x="46464" y="0"/>
                <a:ext cx="359619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5" name="Shape 224"/>
              <p:cNvSpPr>
                <a:spLocks noChangeArrowheads="1"/>
              </p:cNvSpPr>
              <p:nvPr/>
            </p:nvSpPr>
            <p:spPr bwMode="auto">
              <a:xfrm>
                <a:off x="0" y="230025"/>
                <a:ext cx="310565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OATs</a:t>
                </a:r>
              </a:p>
            </p:txBody>
          </p:sp>
        </p:grpSp>
        <p:pic>
          <p:nvPicPr>
            <p:cNvPr id="23572" name="image15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824" y="48455"/>
              <a:ext cx="537897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3" name="image2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955" y="54566"/>
              <a:ext cx="365770" cy="35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4" name="image16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541" y="55787"/>
              <a:ext cx="365770" cy="35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5" name="image17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654" y="53217"/>
              <a:ext cx="365770" cy="35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6" name="image18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936" y="48455"/>
              <a:ext cx="367608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7" name="image19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935" y="119218"/>
              <a:ext cx="548655" cy="22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8" name="image20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90" y="51170"/>
              <a:ext cx="365771" cy="36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9" name="image21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7" y="129116"/>
              <a:ext cx="640097" cy="20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0" name="image22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516" y="48455"/>
              <a:ext cx="31736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1" name="image23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29"/>
            <a:stretch>
              <a:fillRect/>
            </a:stretch>
          </p:blipFill>
          <p:spPr bwMode="auto">
            <a:xfrm>
              <a:off x="6437857" y="26319"/>
              <a:ext cx="278751" cy="36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2" name="image24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879" y="0"/>
              <a:ext cx="44822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3" name="image25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8" r="27251"/>
            <a:stretch>
              <a:fillRect/>
            </a:stretch>
          </p:blipFill>
          <p:spPr bwMode="auto">
            <a:xfrm>
              <a:off x="4623092" y="48455"/>
              <a:ext cx="36111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3557" name="image29.png" descr="solar_orbiter_RGB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-26988"/>
            <a:ext cx="331311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8" name="image32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93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9" name="image33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949950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0" name="image34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1" name="image35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894388"/>
            <a:ext cx="9683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2" name="image36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876925"/>
            <a:ext cx="11128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3" name="image37.jpg" descr="Logo METIS hires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193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9512" y="1484784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ym typeface="Wingdings"/>
              </a:rPr>
              <a:t>North-South </a:t>
            </a:r>
            <a:r>
              <a:rPr lang="it-IT" b="1" dirty="0" err="1" smtClean="0">
                <a:sym typeface="Wingdings"/>
              </a:rPr>
              <a:t>asymmetry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between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>
                <a:sym typeface="Wingdings"/>
              </a:rPr>
              <a:t>the </a:t>
            </a:r>
            <a:r>
              <a:rPr lang="it-IT" b="1" dirty="0" err="1">
                <a:sym typeface="Wingdings"/>
              </a:rPr>
              <a:t>polar</a:t>
            </a:r>
            <a:r>
              <a:rPr lang="it-IT" b="1" dirty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regions</a:t>
            </a:r>
            <a:r>
              <a:rPr lang="it-IT" b="1" dirty="0" smtClean="0">
                <a:sym typeface="Wingdings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it-IT" b="1" dirty="0" err="1" smtClean="0">
                <a:sym typeface="Wingdings"/>
              </a:rPr>
              <a:t>also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evidenced</a:t>
            </a:r>
            <a:r>
              <a:rPr lang="it-IT" b="1" dirty="0" smtClean="0">
                <a:sym typeface="Wingdings"/>
              </a:rPr>
              <a:t> by Ulysses’ solar </a:t>
            </a:r>
            <a:r>
              <a:rPr lang="it-IT" b="1" dirty="0" err="1" smtClean="0">
                <a:sym typeface="Wingdings"/>
              </a:rPr>
              <a:t>wind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measurements</a:t>
            </a:r>
            <a:r>
              <a:rPr lang="it-IT" b="1" dirty="0" smtClean="0">
                <a:sym typeface="Wingdings"/>
              </a:rPr>
              <a:t> (e.g., </a:t>
            </a:r>
            <a:r>
              <a:rPr lang="it-IT" b="1" dirty="0" err="1" smtClean="0">
                <a:sym typeface="Wingdings"/>
              </a:rPr>
              <a:t>McComas</a:t>
            </a:r>
            <a:r>
              <a:rPr lang="it-IT" b="1" dirty="0" smtClean="0">
                <a:sym typeface="Wingdings"/>
              </a:rPr>
              <a:t> et al. 2000)</a:t>
            </a:r>
          </a:p>
          <a:p>
            <a:pPr marL="342900" indent="-342900">
              <a:buFont typeface="Arial"/>
              <a:buChar char="•"/>
            </a:pPr>
            <a:r>
              <a:rPr lang="it-IT" b="1" dirty="0" smtClean="0">
                <a:sym typeface="Wingdings"/>
              </a:rPr>
              <a:t>by </a:t>
            </a:r>
            <a:r>
              <a:rPr lang="it-IT" b="1" dirty="0" err="1" smtClean="0">
                <a:sym typeface="Wingdings"/>
              </a:rPr>
              <a:t>interplanetary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scintillation</a:t>
            </a:r>
            <a:r>
              <a:rPr lang="it-IT" b="1" dirty="0" smtClean="0">
                <a:sym typeface="Wingdings"/>
              </a:rPr>
              <a:t> (IPS) </a:t>
            </a:r>
            <a:r>
              <a:rPr lang="it-IT" b="1" dirty="0" err="1" smtClean="0">
                <a:sym typeface="Wingdings"/>
              </a:rPr>
              <a:t>tomography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analysis</a:t>
            </a:r>
            <a:r>
              <a:rPr lang="it-IT" b="1" dirty="0" smtClean="0">
                <a:sym typeface="Wingdings"/>
              </a:rPr>
              <a:t> (e.g., </a:t>
            </a:r>
            <a:r>
              <a:rPr lang="it-IT" b="1" dirty="0" err="1" smtClean="0">
                <a:sym typeface="Wingdings"/>
              </a:rPr>
              <a:t>Kojima</a:t>
            </a:r>
            <a:r>
              <a:rPr lang="it-IT" b="1" dirty="0" smtClean="0">
                <a:sym typeface="Wingdings"/>
              </a:rPr>
              <a:t> et al. 2001, </a:t>
            </a:r>
            <a:r>
              <a:rPr lang="it-IT" b="1" dirty="0" err="1" smtClean="0">
                <a:sym typeface="Wingdings"/>
              </a:rPr>
              <a:t>Tokumaru</a:t>
            </a:r>
            <a:r>
              <a:rPr lang="it-IT" b="1" dirty="0" smtClean="0">
                <a:sym typeface="Wingdings"/>
              </a:rPr>
              <a:t> et al. 2015,2016)</a:t>
            </a:r>
          </a:p>
          <a:p>
            <a:pPr marL="342900" indent="-342900">
              <a:buFont typeface="Arial"/>
              <a:buChar char="•"/>
            </a:pPr>
            <a:r>
              <a:rPr lang="it-IT" b="1" dirty="0" smtClean="0">
                <a:sym typeface="Wingdings"/>
              </a:rPr>
              <a:t>by SOHO/SWAN </a:t>
            </a:r>
            <a:r>
              <a:rPr lang="it-IT" b="1" dirty="0" err="1" smtClean="0">
                <a:sym typeface="Wingdings"/>
              </a:rPr>
              <a:t>Ly</a:t>
            </a:r>
            <a:r>
              <a:rPr lang="it-IT" b="1" dirty="0" smtClean="0">
                <a:sym typeface="Wingdings"/>
              </a:rPr>
              <a:t>α remote </a:t>
            </a:r>
            <a:r>
              <a:rPr lang="it-IT" b="1" dirty="0" err="1" smtClean="0">
                <a:sym typeface="Wingdings"/>
              </a:rPr>
              <a:t>sensing</a:t>
            </a:r>
            <a:r>
              <a:rPr lang="it-IT" b="1" dirty="0" smtClean="0">
                <a:sym typeface="Wingdings"/>
              </a:rPr>
              <a:t> (e.g., </a:t>
            </a:r>
            <a:r>
              <a:rPr lang="it-IT" b="1" dirty="0" err="1" smtClean="0">
                <a:sym typeface="Wingdings"/>
              </a:rPr>
              <a:t>Bzowski</a:t>
            </a:r>
            <a:r>
              <a:rPr lang="it-IT" b="1" dirty="0" smtClean="0">
                <a:sym typeface="Wingdings"/>
              </a:rPr>
              <a:t> et al. 2003)</a:t>
            </a:r>
          </a:p>
          <a:p>
            <a:endParaRPr lang="it-IT" b="1" dirty="0">
              <a:sym typeface="Wingdings"/>
            </a:endParaRPr>
          </a:p>
          <a:p>
            <a:r>
              <a:rPr lang="it-IT" b="1" dirty="0" smtClean="0">
                <a:sym typeface="Wingdings"/>
              </a:rPr>
              <a:t>              - </a:t>
            </a:r>
            <a:r>
              <a:rPr lang="it-IT" b="1" dirty="0" err="1" smtClean="0">
                <a:sym typeface="Wingdings"/>
              </a:rPr>
              <a:t>Comparison</a:t>
            </a:r>
            <a:r>
              <a:rPr lang="it-IT" b="1" dirty="0" smtClean="0">
                <a:sym typeface="Wingdings"/>
              </a:rPr>
              <a:t> of </a:t>
            </a:r>
            <a:r>
              <a:rPr lang="it-IT" b="1" dirty="0" err="1" smtClean="0">
                <a:sym typeface="Wingdings"/>
              </a:rPr>
              <a:t>these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results</a:t>
            </a:r>
            <a:r>
              <a:rPr lang="it-IT" b="1" dirty="0" smtClean="0">
                <a:sym typeface="Wingdings"/>
              </a:rPr>
              <a:t> with </a:t>
            </a:r>
            <a:r>
              <a:rPr lang="it-IT" b="1" dirty="0" err="1" smtClean="0">
                <a:sym typeface="Wingdings"/>
              </a:rPr>
              <a:t>current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models</a:t>
            </a:r>
            <a:endParaRPr lang="it-IT" b="1" dirty="0" smtClean="0">
              <a:sym typeface="Wingdings"/>
            </a:endParaRPr>
          </a:p>
          <a:p>
            <a:r>
              <a:rPr lang="it-IT" b="1" dirty="0">
                <a:sym typeface="Wingdings"/>
              </a:rPr>
              <a:t> </a:t>
            </a:r>
            <a:r>
              <a:rPr lang="it-IT" b="1" dirty="0" smtClean="0">
                <a:sym typeface="Wingdings"/>
              </a:rPr>
              <a:t>                for the </a:t>
            </a:r>
            <a:r>
              <a:rPr lang="it-IT" b="1" dirty="0" err="1" smtClean="0">
                <a:sym typeface="Wingdings"/>
              </a:rPr>
              <a:t>heliospheric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propagation</a:t>
            </a:r>
            <a:r>
              <a:rPr lang="it-IT" b="1" dirty="0" smtClean="0">
                <a:sym typeface="Wingdings"/>
              </a:rPr>
              <a:t> of solar </a:t>
            </a:r>
            <a:r>
              <a:rPr lang="it-IT" b="1" dirty="0" err="1" smtClean="0">
                <a:sym typeface="Wingdings"/>
              </a:rPr>
              <a:t>wind</a:t>
            </a:r>
            <a:r>
              <a:rPr lang="it-IT" b="1" dirty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is</a:t>
            </a:r>
            <a:endParaRPr lang="it-IT" b="1" dirty="0" smtClean="0">
              <a:sym typeface="Wingdings"/>
            </a:endParaRPr>
          </a:p>
          <a:p>
            <a:r>
              <a:rPr lang="it-IT" b="1" dirty="0">
                <a:sym typeface="Wingdings"/>
              </a:rPr>
              <a:t> </a:t>
            </a:r>
            <a:r>
              <a:rPr lang="it-IT" b="1" dirty="0" smtClean="0">
                <a:sym typeface="Wingdings"/>
              </a:rPr>
              <a:t>                </a:t>
            </a:r>
            <a:r>
              <a:rPr lang="it-IT" b="1" dirty="0" err="1" smtClean="0">
                <a:sym typeface="Wingdings"/>
              </a:rPr>
              <a:t>important</a:t>
            </a:r>
            <a:r>
              <a:rPr lang="it-IT" b="1" dirty="0" smtClean="0">
                <a:sym typeface="Wingdings"/>
              </a:rPr>
              <a:t> and </a:t>
            </a:r>
            <a:r>
              <a:rPr lang="it-IT" b="1" dirty="0" err="1" smtClean="0">
                <a:sym typeface="Wingdings"/>
              </a:rPr>
              <a:t>useful</a:t>
            </a:r>
            <a:r>
              <a:rPr lang="it-IT" b="1" dirty="0">
                <a:sym typeface="Wingdings"/>
              </a:rPr>
              <a:t> </a:t>
            </a:r>
            <a:r>
              <a:rPr lang="it-IT" b="1" dirty="0" smtClean="0">
                <a:sym typeface="Wingdings"/>
              </a:rPr>
              <a:t>in </a:t>
            </a:r>
            <a:r>
              <a:rPr lang="it-IT" b="1" dirty="0" err="1" smtClean="0">
                <a:sym typeface="Wingdings"/>
              </a:rPr>
              <a:t>view</a:t>
            </a:r>
            <a:r>
              <a:rPr lang="it-IT" b="1" dirty="0" smtClean="0">
                <a:sym typeface="Wingdings"/>
              </a:rPr>
              <a:t> of an </a:t>
            </a:r>
            <a:r>
              <a:rPr lang="it-IT" b="1" dirty="0" err="1" smtClean="0">
                <a:sym typeface="Wingdings"/>
              </a:rPr>
              <a:t>efficient</a:t>
            </a:r>
            <a:endParaRPr lang="it-IT" b="1" dirty="0" smtClean="0">
              <a:sym typeface="Wingdings"/>
            </a:endParaRPr>
          </a:p>
          <a:p>
            <a:r>
              <a:rPr lang="it-IT" b="1" dirty="0">
                <a:sym typeface="Wingdings"/>
              </a:rPr>
              <a:t> </a:t>
            </a:r>
            <a:r>
              <a:rPr lang="it-IT" b="1" dirty="0" smtClean="0">
                <a:sym typeface="Wingdings"/>
              </a:rPr>
              <a:t>                </a:t>
            </a:r>
            <a:r>
              <a:rPr lang="it-IT" b="1" dirty="0" err="1" smtClean="0">
                <a:sym typeface="Wingdings"/>
              </a:rPr>
              <a:t>exploitation</a:t>
            </a:r>
            <a:r>
              <a:rPr lang="it-IT" b="1" dirty="0" smtClean="0">
                <a:sym typeface="Wingdings"/>
              </a:rPr>
              <a:t> of the science data of Solar </a:t>
            </a:r>
            <a:r>
              <a:rPr lang="it-IT" b="1" dirty="0" err="1" smtClean="0">
                <a:sym typeface="Wingdings"/>
              </a:rPr>
              <a:t>Orbiter</a:t>
            </a:r>
            <a:r>
              <a:rPr lang="it-IT" b="1" dirty="0" smtClean="0">
                <a:sym typeface="Wingdings"/>
              </a:rPr>
              <a:t>. 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188434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tif" descr="metis_template.jpg"/>
          <p:cNvPicPr>
            <a:picLocks noChangeAspect="1"/>
          </p:cNvPicPr>
          <p:nvPr/>
        </p:nvPicPr>
        <p:blipFill>
          <a:blip r:embed="rId2">
            <a:extLst/>
          </a:blip>
          <a:srcRect l="69289" r="5473"/>
          <a:stretch>
            <a:fillRect/>
          </a:stretch>
        </p:blipFill>
        <p:spPr>
          <a:xfrm rot="16200000">
            <a:off x="3915966" y="-3916100"/>
            <a:ext cx="1312070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083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517"/>
                </a:lnTo>
                <a:lnTo>
                  <a:pt x="180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age2.png" descr="asitheme_log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787909" cy="787909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10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322" y="33953"/>
            <a:ext cx="716644" cy="7200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grpSp>
        <p:nvGrpSpPr>
          <p:cNvPr id="15364" name="Group 238"/>
          <p:cNvGrpSpPr>
            <a:grpSpLocks/>
          </p:cNvGrpSpPr>
          <p:nvPr/>
        </p:nvGrpSpPr>
        <p:grpSpPr bwMode="auto">
          <a:xfrm>
            <a:off x="234950" y="6292850"/>
            <a:ext cx="8674100" cy="466725"/>
            <a:chOff x="0" y="0"/>
            <a:chExt cx="8674100" cy="466090"/>
          </a:xfrm>
        </p:grpSpPr>
        <p:pic>
          <p:nvPicPr>
            <p:cNvPr id="15375" name="image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929"/>
              <a:ext cx="457212" cy="21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12" name="image8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r="2"/>
            <a:stretch>
              <a:fillRect/>
            </a:stretch>
          </p:blipFill>
          <p:spPr>
            <a:xfrm>
              <a:off x="491450" y="115116"/>
              <a:ext cx="457201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0"/>
                  </a:moveTo>
                  <a:cubicBezTo>
                    <a:pt x="823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823" y="21600"/>
                    <a:pt x="1838" y="21600"/>
                  </a:cubicBezTo>
                  <a:lnTo>
                    <a:pt x="19762" y="21600"/>
                  </a:lnTo>
                  <a:cubicBezTo>
                    <a:pt x="20777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777" y="0"/>
                    <a:pt x="19762" y="0"/>
                  </a:cubicBezTo>
                  <a:lnTo>
                    <a:pt x="183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5377" name="image9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1" y="94130"/>
              <a:ext cx="457213" cy="27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grpSp>
          <p:nvGrpSpPr>
            <p:cNvPr id="15378" name="Group 216"/>
            <p:cNvGrpSpPr>
              <a:grpSpLocks/>
            </p:cNvGrpSpPr>
            <p:nvPr/>
          </p:nvGrpSpPr>
          <p:grpSpPr bwMode="auto">
            <a:xfrm>
              <a:off x="2335288" y="48042"/>
              <a:ext cx="301495" cy="367465"/>
              <a:chOff x="0" y="0"/>
              <a:chExt cx="301493" cy="367464"/>
            </a:xfrm>
          </p:grpSpPr>
          <p:pic>
            <p:nvPicPr>
              <p:cNvPr id="15400" name="image10.t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8" y="255543"/>
                <a:ext cx="292616" cy="111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15401" name="image11.t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1838" cy="22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79" name="Group 219"/>
            <p:cNvGrpSpPr>
              <a:grpSpLocks/>
            </p:cNvGrpSpPr>
            <p:nvPr/>
          </p:nvGrpSpPr>
          <p:grpSpPr bwMode="auto">
            <a:xfrm>
              <a:off x="1895475" y="11716"/>
              <a:ext cx="367780" cy="443262"/>
              <a:chOff x="0" y="0"/>
              <a:chExt cx="367779" cy="443261"/>
            </a:xfrm>
          </p:grpSpPr>
          <p:pic>
            <p:nvPicPr>
              <p:cNvPr id="15398" name="image12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26" y="0"/>
                <a:ext cx="287054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15399" name="Shape 218"/>
              <p:cNvSpPr>
                <a:spLocks noChangeArrowheads="1"/>
              </p:cNvSpPr>
              <p:nvPr/>
            </p:nvSpPr>
            <p:spPr bwMode="auto">
              <a:xfrm>
                <a:off x="0" y="224821"/>
                <a:ext cx="333584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OACt</a:t>
                </a:r>
              </a:p>
            </p:txBody>
          </p:sp>
        </p:grpSp>
        <p:grpSp>
          <p:nvGrpSpPr>
            <p:cNvPr id="15380" name="Group 222"/>
            <p:cNvGrpSpPr>
              <a:grpSpLocks/>
            </p:cNvGrpSpPr>
            <p:nvPr/>
          </p:nvGrpSpPr>
          <p:grpSpPr bwMode="auto">
            <a:xfrm>
              <a:off x="1461333" y="94130"/>
              <a:ext cx="434647" cy="300523"/>
              <a:chOff x="0" y="0"/>
              <a:chExt cx="434645" cy="300521"/>
            </a:xfrm>
          </p:grpSpPr>
          <p:pic>
            <p:nvPicPr>
              <p:cNvPr id="15396" name="image13.ti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4646" cy="11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15397" name="Shape 221"/>
              <p:cNvSpPr>
                <a:spLocks noChangeArrowheads="1"/>
              </p:cNvSpPr>
              <p:nvPr/>
            </p:nvSpPr>
            <p:spPr bwMode="auto">
              <a:xfrm>
                <a:off x="10279" y="82081"/>
                <a:ext cx="293301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</a:t>
                </a:r>
              </a:p>
            </p:txBody>
          </p:sp>
        </p:grpSp>
        <p:grpSp>
          <p:nvGrpSpPr>
            <p:cNvPr id="15381" name="Group 225"/>
            <p:cNvGrpSpPr>
              <a:grpSpLocks/>
            </p:cNvGrpSpPr>
            <p:nvPr/>
          </p:nvGrpSpPr>
          <p:grpSpPr bwMode="auto">
            <a:xfrm>
              <a:off x="2636838" y="17625"/>
              <a:ext cx="406083" cy="448466"/>
              <a:chOff x="0" y="0"/>
              <a:chExt cx="406082" cy="448465"/>
            </a:xfrm>
          </p:grpSpPr>
          <p:pic>
            <p:nvPicPr>
              <p:cNvPr id="15394" name="image14.ti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20" t="10368" r="1141" b="16080"/>
              <a:stretch>
                <a:fillRect/>
              </a:stretch>
            </p:blipFill>
            <p:spPr bwMode="auto">
              <a:xfrm>
                <a:off x="46464" y="0"/>
                <a:ext cx="359619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15395" name="Shape 224"/>
              <p:cNvSpPr>
                <a:spLocks noChangeArrowheads="1"/>
              </p:cNvSpPr>
              <p:nvPr/>
            </p:nvSpPr>
            <p:spPr bwMode="auto">
              <a:xfrm>
                <a:off x="0" y="230025"/>
                <a:ext cx="310565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OATs</a:t>
                </a:r>
              </a:p>
            </p:txBody>
          </p:sp>
        </p:grpSp>
        <p:pic>
          <p:nvPicPr>
            <p:cNvPr id="15382" name="image15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824" y="48455"/>
              <a:ext cx="537897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3" name="image2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955" y="54566"/>
              <a:ext cx="365770" cy="35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4" name="image16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541" y="55787"/>
              <a:ext cx="365770" cy="35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5" name="image17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654" y="53217"/>
              <a:ext cx="365770" cy="35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6" name="image18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936" y="48455"/>
              <a:ext cx="367608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7" name="image19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935" y="119218"/>
              <a:ext cx="548655" cy="22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8" name="image20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90" y="51170"/>
              <a:ext cx="365771" cy="36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89" name="image21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7" y="129116"/>
              <a:ext cx="640097" cy="20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90" name="image22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516" y="48455"/>
              <a:ext cx="31736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91" name="image23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29"/>
            <a:stretch>
              <a:fillRect/>
            </a:stretch>
          </p:blipFill>
          <p:spPr bwMode="auto">
            <a:xfrm>
              <a:off x="6437857" y="26319"/>
              <a:ext cx="278751" cy="36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92" name="image24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879" y="0"/>
              <a:ext cx="44822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393" name="image25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8" r="27251"/>
            <a:stretch>
              <a:fillRect/>
            </a:stretch>
          </p:blipFill>
          <p:spPr bwMode="auto">
            <a:xfrm>
              <a:off x="4623092" y="48455"/>
              <a:ext cx="36111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15365" name="image29.png" descr="solar_orbiter_RGB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-26988"/>
            <a:ext cx="331311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6" name="image32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93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7" name="image33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949950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8" name="image34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9" name="image35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894388"/>
            <a:ext cx="9683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70" name="image36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876925"/>
            <a:ext cx="11128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71" name="image37.jpg" descr="Logo METIS hires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193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07950" y="1340768"/>
            <a:ext cx="8964613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4000" b="1" dirty="0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Solar </a:t>
            </a:r>
            <a:r>
              <a:rPr lang="it-IT" sz="4000" b="1" dirty="0" err="1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Orbiter</a:t>
            </a:r>
            <a:r>
              <a:rPr lang="it-IT" sz="4000" b="1" dirty="0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:</a:t>
            </a:r>
          </a:p>
          <a:p>
            <a:pPr eaLnBrk="1" hangingPunct="1">
              <a:defRPr/>
            </a:pPr>
            <a:r>
              <a:rPr lang="it-IT" sz="4000" b="1" dirty="0" err="1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d</a:t>
            </a:r>
            <a:r>
              <a:rPr lang="it-IT" sz="4000" b="1" dirty="0" err="1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iagnostics</a:t>
            </a:r>
            <a:r>
              <a:rPr lang="it-IT" sz="4000" b="1" dirty="0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 of the solar </a:t>
            </a:r>
            <a:r>
              <a:rPr lang="it-IT" sz="4000" b="1" dirty="0" err="1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wind</a:t>
            </a:r>
            <a:r>
              <a:rPr lang="it-IT" sz="4000" b="1" dirty="0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 </a:t>
            </a:r>
            <a:r>
              <a:rPr lang="it-IT" sz="4000" b="1" dirty="0" err="1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origin</a:t>
            </a:r>
            <a:r>
              <a:rPr lang="it-IT" sz="4000" b="1" dirty="0" smtClean="0">
                <a:ln>
                  <a:solidFill>
                    <a:schemeClr val="tx1">
                      <a:alpha val="41000"/>
                    </a:schemeClr>
                  </a:solidFill>
                </a:ln>
                <a:solidFill>
                  <a:srgbClr val="FF0000"/>
                </a:solidFill>
                <a:cs typeface="+mj-cs"/>
              </a:rPr>
              <a:t>  </a:t>
            </a:r>
            <a:endParaRPr lang="it-IT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it-IT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187624" y="2783830"/>
            <a:ext cx="70567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 err="1" smtClean="0">
                <a:solidFill>
                  <a:schemeClr val="accent2"/>
                </a:solidFill>
                <a:cs typeface="+mn-cs"/>
              </a:rPr>
              <a:t>One</a:t>
            </a:r>
            <a:r>
              <a:rPr lang="it-IT" sz="3200" b="1" dirty="0" smtClean="0">
                <a:solidFill>
                  <a:schemeClr val="accent2"/>
                </a:solidFill>
                <a:cs typeface="+mn-cs"/>
              </a:rPr>
              <a:t> of the </a:t>
            </a:r>
            <a:r>
              <a:rPr lang="it-IT" sz="3200" b="1" dirty="0" err="1" smtClean="0">
                <a:solidFill>
                  <a:schemeClr val="accent2"/>
                </a:solidFill>
                <a:cs typeface="+mn-cs"/>
              </a:rPr>
              <a:t>scientific</a:t>
            </a:r>
            <a:r>
              <a:rPr lang="it-IT" sz="3200" b="1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it-IT" sz="3200" b="1" dirty="0" err="1" smtClean="0">
                <a:solidFill>
                  <a:schemeClr val="accent2"/>
                </a:solidFill>
                <a:cs typeface="+mn-cs"/>
              </a:rPr>
              <a:t>goals</a:t>
            </a:r>
            <a:r>
              <a:rPr lang="it-IT" sz="3200" b="1" dirty="0" smtClean="0">
                <a:solidFill>
                  <a:schemeClr val="accent2"/>
                </a:solidFill>
                <a:cs typeface="+mn-cs"/>
              </a:rPr>
              <a:t> of the </a:t>
            </a:r>
            <a:r>
              <a:rPr lang="it-IT" sz="3200" b="1" dirty="0" err="1" smtClean="0">
                <a:solidFill>
                  <a:schemeClr val="accent2"/>
                </a:solidFill>
                <a:cs typeface="+mn-cs"/>
              </a:rPr>
              <a:t>forthcoming</a:t>
            </a:r>
            <a:r>
              <a:rPr lang="it-IT" sz="3200" b="1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it-IT" sz="3200" b="1" dirty="0" err="1" smtClean="0">
                <a:solidFill>
                  <a:schemeClr val="accent2"/>
                </a:solidFill>
                <a:cs typeface="+mn-cs"/>
              </a:rPr>
              <a:t>mission</a:t>
            </a:r>
            <a:r>
              <a:rPr lang="it-IT" sz="2800" b="1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it-IT" sz="2000" b="1" dirty="0" smtClean="0">
                <a:cs typeface="+mn-cs"/>
              </a:rPr>
              <a:t>  </a:t>
            </a:r>
            <a:endParaRPr lang="it-IT" sz="2000" b="1" dirty="0">
              <a:cs typeface="+mn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683568" y="4077072"/>
            <a:ext cx="8208912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A50021"/>
                </a:solidFill>
                <a:latin typeface="Helvetica" charset="0"/>
                <a:ea typeface="ヒラギノ角ゴ ProN W3" charset="-128"/>
                <a:cs typeface="ヒラギノ角ゴ ProN W3" charset="-128"/>
              </a:rPr>
              <a:t>Q1</a:t>
            </a:r>
            <a:r>
              <a:rPr lang="en-US" dirty="0">
                <a:solidFill>
                  <a:srgbClr val="A50021"/>
                </a:solidFill>
                <a:latin typeface="Helvetica" charset="0"/>
                <a:ea typeface="ヒラギノ角ゴ ProN W3" charset="-128"/>
                <a:cs typeface="ヒラギノ角ゴ ProN W3" charset="-128"/>
              </a:rPr>
              <a:t>)</a:t>
            </a:r>
            <a:r>
              <a:rPr lang="en-US" dirty="0">
                <a:solidFill>
                  <a:srgbClr val="FF9933"/>
                </a:solidFill>
                <a:latin typeface="Helvetica" charset="0"/>
                <a:ea typeface="ヒラギノ角ゴ ProN W3" charset="-128"/>
                <a:cs typeface="ヒラギノ角ゴ ProN W3" charset="-128"/>
              </a:rPr>
              <a:t> </a:t>
            </a:r>
            <a:r>
              <a:rPr lang="en-US" dirty="0">
                <a:latin typeface="Helvetica" charset="0"/>
                <a:ea typeface="ヒラギノ角ゴ ProN W3" charset="-128"/>
                <a:cs typeface="ヒラギノ角ゴ ProN W3" charset="-128"/>
              </a:rPr>
              <a:t>What drives the solar wind </a:t>
            </a:r>
            <a:r>
              <a:rPr lang="en-US" dirty="0" smtClean="0">
                <a:latin typeface="Helvetica" charset="0"/>
                <a:ea typeface="ヒラギノ角ゴ ProN W3" charset="-128"/>
                <a:cs typeface="ヒラギノ角ゴ ProN W3" charset="-128"/>
              </a:rPr>
              <a:t>and where    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latin typeface="Helvetica" charset="0"/>
                <a:ea typeface="ヒラギノ角ゴ ProN W3" charset="-128"/>
                <a:cs typeface="ヒラギノ角ゴ ProN W3" charset="-128"/>
              </a:rPr>
              <a:t>       does </a:t>
            </a:r>
            <a:r>
              <a:rPr lang="en-US" dirty="0">
                <a:latin typeface="Helvetica" charset="0"/>
                <a:ea typeface="ヒラギノ角ゴ ProN W3" charset="-128"/>
                <a:cs typeface="ヒラギノ角ゴ ProN W3" charset="-128"/>
              </a:rPr>
              <a:t>the coronal magnetic </a:t>
            </a:r>
            <a:r>
              <a:rPr lang="en-US" dirty="0" smtClean="0">
                <a:latin typeface="Helvetica" charset="0"/>
                <a:ea typeface="ヒラギノ角ゴ ProN W3" charset="-128"/>
                <a:cs typeface="ヒラギノ角ゴ ProN W3" charset="-128"/>
              </a:rPr>
              <a:t>field 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latin typeface="Helvetica" charset="0"/>
                <a:ea typeface="ヒラギノ角ゴ ProN W3" charset="-128"/>
                <a:cs typeface="ヒラギノ角ゴ ProN W3" charset="-128"/>
              </a:rPr>
              <a:t>       originate </a:t>
            </a:r>
            <a:r>
              <a:rPr lang="en-US" dirty="0">
                <a:latin typeface="Helvetica" charset="0"/>
                <a:ea typeface="ヒラギノ角ゴ ProN W3" charset="-128"/>
                <a:cs typeface="ヒラギノ角ゴ ProN W3" charset="-128"/>
              </a:rPr>
              <a:t>from?</a:t>
            </a:r>
          </a:p>
          <a:p>
            <a:pPr eaLnBrk="1" hangingPunct="1">
              <a:defRPr/>
            </a:pPr>
            <a:endParaRPr lang="it-IT" sz="2400" b="1" dirty="0" smtClean="0">
              <a:solidFill>
                <a:schemeClr val="accent2"/>
              </a:solidFill>
              <a:cs typeface="+mn-cs"/>
            </a:endParaRPr>
          </a:p>
          <a:p>
            <a:pPr algn="r" eaLnBrk="1" hangingPunct="1">
              <a:defRPr/>
            </a:pPr>
            <a:endParaRPr lang="it-IT" sz="2800" b="1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6583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35.png" descr="cranmer_oxytin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386" name="Shape 259"/>
          <p:cNvSpPr>
            <a:spLocks noChangeArrowheads="1"/>
          </p:cNvSpPr>
          <p:nvPr/>
        </p:nvSpPr>
        <p:spPr bwMode="auto">
          <a:xfrm>
            <a:off x="2697163" y="1484313"/>
            <a:ext cx="3582987" cy="3536950"/>
          </a:xfrm>
          <a:prstGeom prst="ellipse">
            <a:avLst/>
          </a:prstGeom>
          <a:solidFill>
            <a:srgbClr val="3366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endParaRPr lang="it-IT"/>
          </a:p>
        </p:txBody>
      </p:sp>
      <p:sp>
        <p:nvSpPr>
          <p:cNvPr id="16387" name="Shape 260"/>
          <p:cNvSpPr>
            <a:spLocks noChangeArrowheads="1"/>
          </p:cNvSpPr>
          <p:nvPr/>
        </p:nvSpPr>
        <p:spPr bwMode="auto">
          <a:xfrm>
            <a:off x="1187450" y="620713"/>
            <a:ext cx="6570663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</a:pPr>
            <a:r>
              <a:rPr lang="it-IT" sz="2000">
                <a:solidFill>
                  <a:srgbClr val="FFFF00"/>
                </a:solidFill>
              </a:rPr>
              <a:t>Polarized VL 580 - 640 nm</a:t>
            </a:r>
          </a:p>
          <a:p>
            <a:pPr>
              <a:spcBef>
                <a:spcPts val="1000"/>
              </a:spcBef>
            </a:pPr>
            <a:r>
              <a:rPr lang="it-IT" sz="2000">
                <a:solidFill>
                  <a:srgbClr val="FFFF00"/>
                </a:solidFill>
              </a:rPr>
              <a:t>UV HI Ly α imaging @ 121.6 ± 10 nm</a:t>
            </a:r>
          </a:p>
          <a:p>
            <a:pPr>
              <a:spcBef>
                <a:spcPts val="1000"/>
              </a:spcBef>
            </a:pPr>
            <a:r>
              <a:rPr lang="it-IT" sz="2000">
                <a:solidFill>
                  <a:srgbClr val="FFFF00"/>
                </a:solidFill>
              </a:rPr>
              <a:t>FoV  (1.5</a:t>
            </a:r>
            <a:r>
              <a:rPr lang="it-IT" sz="2000">
                <a:solidFill>
                  <a:srgbClr val="FFFF00"/>
                </a:solidFill>
                <a:latin typeface="Symbol" charset="0"/>
                <a:cs typeface="Symbol" charset="0"/>
                <a:sym typeface="Symbol" charset="0"/>
              </a:rPr>
              <a:t>° × </a:t>
            </a:r>
            <a:r>
              <a:rPr lang="it-IT" sz="2000">
                <a:solidFill>
                  <a:srgbClr val="FFFF00"/>
                </a:solidFill>
              </a:rPr>
              <a:t>2.9</a:t>
            </a:r>
            <a:r>
              <a:rPr lang="it-IT" sz="2000">
                <a:solidFill>
                  <a:srgbClr val="FFFF00"/>
                </a:solidFill>
                <a:latin typeface="Symbol" charset="0"/>
                <a:cs typeface="Symbol" charset="0"/>
                <a:sym typeface="Symbol" charset="0"/>
              </a:rPr>
              <a:t>° </a:t>
            </a:r>
            <a:r>
              <a:rPr lang="it-IT" sz="2000">
                <a:solidFill>
                  <a:srgbClr val="FFFF00"/>
                </a:solidFill>
              </a:rPr>
              <a:t>annular, 1.6 – 3.0 R</a:t>
            </a:r>
            <a:r>
              <a:rPr lang="it-IT" sz="2000" baseline="-25000">
                <a:solidFill>
                  <a:srgbClr val="FFFF00"/>
                </a:solidFill>
                <a:latin typeface="Wingdings" charset="0"/>
                <a:cs typeface="Wingdings" charset="0"/>
                <a:sym typeface="Wingdings" charset="0"/>
              </a:rPr>
              <a:t>◉ </a:t>
            </a:r>
            <a:r>
              <a:rPr lang="it-IT" sz="2000">
                <a:solidFill>
                  <a:srgbClr val="FFFF00"/>
                </a:solidFill>
              </a:rPr>
              <a:t>@ 0.28 AU)</a:t>
            </a:r>
          </a:p>
          <a:p>
            <a:pPr>
              <a:spcBef>
                <a:spcPts val="1000"/>
              </a:spcBef>
            </a:pPr>
            <a:endParaRPr lang="it-IT" sz="200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</a:pPr>
            <a:endParaRPr lang="it-IT" sz="200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</a:pPr>
            <a:endParaRPr lang="it-IT" sz="200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</a:pPr>
            <a:endParaRPr lang="it-IT" sz="200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</a:pPr>
            <a:endParaRPr lang="it-IT" sz="200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</a:pPr>
            <a:endParaRPr lang="it-IT" sz="200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</a:pPr>
            <a:endParaRPr lang="it-IT" sz="200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</a:pPr>
            <a:r>
              <a:rPr lang="it-IT" sz="2000">
                <a:solidFill>
                  <a:srgbClr val="FFFF00"/>
                </a:solidFill>
              </a:rPr>
              <a:t>Spatial sampling element ≤ 4000 km (20</a:t>
            </a:r>
            <a:r>
              <a:rPr lang="ja-JP" altLang="it-IT" sz="2000">
                <a:solidFill>
                  <a:srgbClr val="FFFF00"/>
                </a:solidFill>
              </a:rPr>
              <a:t>”</a:t>
            </a:r>
            <a:r>
              <a:rPr lang="it-IT" altLang="ja-JP" sz="2000">
                <a:solidFill>
                  <a:srgbClr val="FFFF00"/>
                </a:solidFill>
              </a:rPr>
              <a:t>) @ 0.28 AU</a:t>
            </a:r>
          </a:p>
          <a:p>
            <a:pPr>
              <a:spcBef>
                <a:spcPts val="1000"/>
              </a:spcBef>
            </a:pPr>
            <a:r>
              <a:rPr lang="it-IT" sz="2000">
                <a:solidFill>
                  <a:srgbClr val="FFFF00"/>
                </a:solidFill>
              </a:rPr>
              <a:t>Time resolution ≥ 1 sec</a:t>
            </a:r>
          </a:p>
          <a:p>
            <a:pPr>
              <a:spcBef>
                <a:spcPts val="1000"/>
              </a:spcBef>
            </a:pPr>
            <a:endParaRPr lang="it-IT" sz="2000">
              <a:solidFill>
                <a:srgbClr val="FFFF00"/>
              </a:solidFill>
            </a:endParaRPr>
          </a:p>
        </p:txBody>
      </p:sp>
      <p:sp>
        <p:nvSpPr>
          <p:cNvPr id="16388" name="Shape 261"/>
          <p:cNvSpPr>
            <a:spLocks noChangeArrowheads="1"/>
          </p:cNvSpPr>
          <p:nvPr/>
        </p:nvSpPr>
        <p:spPr bwMode="auto">
          <a:xfrm>
            <a:off x="1619672" y="-36513"/>
            <a:ext cx="60208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Metis: </a:t>
            </a:r>
            <a:r>
              <a:rPr lang="it-IT" sz="3200" b="1" dirty="0" err="1" smtClean="0">
                <a:solidFill>
                  <a:srgbClr val="002060"/>
                </a:solidFill>
              </a:rPr>
              <a:t>near-Sun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>
                <a:solidFill>
                  <a:srgbClr val="002060"/>
                </a:solidFill>
              </a:rPr>
              <a:t>c</a:t>
            </a:r>
            <a:r>
              <a:rPr lang="it-IT" sz="3200" b="1" dirty="0" err="1" smtClean="0">
                <a:solidFill>
                  <a:srgbClr val="002060"/>
                </a:solidFill>
              </a:rPr>
              <a:t>oronagraphy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6" name="Shape 261"/>
          <p:cNvSpPr>
            <a:spLocks noChangeArrowheads="1"/>
          </p:cNvSpPr>
          <p:nvPr/>
        </p:nvSpPr>
        <p:spPr bwMode="auto">
          <a:xfrm>
            <a:off x="1043608" y="6084584"/>
            <a:ext cx="674278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it-IT" sz="3200" b="1" dirty="0" err="1" smtClean="0">
                <a:solidFill>
                  <a:srgbClr val="002060"/>
                </a:solidFill>
              </a:rPr>
              <a:t>Simultaneous</a:t>
            </a:r>
            <a:r>
              <a:rPr lang="it-IT" sz="3200" b="1" dirty="0" smtClean="0">
                <a:solidFill>
                  <a:srgbClr val="002060"/>
                </a:solidFill>
              </a:rPr>
              <a:t>  VL and UV </a:t>
            </a:r>
            <a:r>
              <a:rPr lang="it-IT" sz="3200" b="1" dirty="0" err="1" smtClean="0">
                <a:solidFill>
                  <a:srgbClr val="002060"/>
                </a:solidFill>
              </a:rPr>
              <a:t>imaging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tif" descr="metis_template.jpg"/>
          <p:cNvPicPr>
            <a:picLocks noChangeAspect="1"/>
          </p:cNvPicPr>
          <p:nvPr/>
        </p:nvPicPr>
        <p:blipFill>
          <a:blip r:embed="rId2">
            <a:extLst/>
          </a:blip>
          <a:srcRect l="69289" r="5473"/>
          <a:stretch>
            <a:fillRect/>
          </a:stretch>
        </p:blipFill>
        <p:spPr>
          <a:xfrm rot="16200000">
            <a:off x="3915966" y="-3916100"/>
            <a:ext cx="1312070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083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517"/>
                </a:lnTo>
                <a:lnTo>
                  <a:pt x="180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age2.png" descr="asitheme_log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787909" cy="787909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10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322" y="33953"/>
            <a:ext cx="716644" cy="7200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grpSp>
        <p:nvGrpSpPr>
          <p:cNvPr id="23556" name="Group 238"/>
          <p:cNvGrpSpPr>
            <a:grpSpLocks/>
          </p:cNvGrpSpPr>
          <p:nvPr/>
        </p:nvGrpSpPr>
        <p:grpSpPr bwMode="auto">
          <a:xfrm>
            <a:off x="234950" y="6292850"/>
            <a:ext cx="8674100" cy="466725"/>
            <a:chOff x="0" y="0"/>
            <a:chExt cx="8674100" cy="466090"/>
          </a:xfrm>
        </p:grpSpPr>
        <p:pic>
          <p:nvPicPr>
            <p:cNvPr id="23565" name="image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929"/>
              <a:ext cx="457212" cy="21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12" name="image8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r="2"/>
            <a:stretch>
              <a:fillRect/>
            </a:stretch>
          </p:blipFill>
          <p:spPr>
            <a:xfrm>
              <a:off x="491450" y="115116"/>
              <a:ext cx="457201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0"/>
                  </a:moveTo>
                  <a:cubicBezTo>
                    <a:pt x="823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823" y="21600"/>
                    <a:pt x="1838" y="21600"/>
                  </a:cubicBezTo>
                  <a:lnTo>
                    <a:pt x="19762" y="21600"/>
                  </a:lnTo>
                  <a:cubicBezTo>
                    <a:pt x="20777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777" y="0"/>
                    <a:pt x="19762" y="0"/>
                  </a:cubicBezTo>
                  <a:lnTo>
                    <a:pt x="183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567" name="image9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1" y="94130"/>
              <a:ext cx="457213" cy="27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grpSp>
          <p:nvGrpSpPr>
            <p:cNvPr id="23568" name="Group 216"/>
            <p:cNvGrpSpPr>
              <a:grpSpLocks/>
            </p:cNvGrpSpPr>
            <p:nvPr/>
          </p:nvGrpSpPr>
          <p:grpSpPr bwMode="auto">
            <a:xfrm>
              <a:off x="2335288" y="48042"/>
              <a:ext cx="301495" cy="367465"/>
              <a:chOff x="0" y="0"/>
              <a:chExt cx="301493" cy="367464"/>
            </a:xfrm>
          </p:grpSpPr>
          <p:pic>
            <p:nvPicPr>
              <p:cNvPr id="23590" name="image10.t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8" y="255543"/>
                <a:ext cx="292616" cy="111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23591" name="image11.t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1838" cy="22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9" name="Group 219"/>
            <p:cNvGrpSpPr>
              <a:grpSpLocks/>
            </p:cNvGrpSpPr>
            <p:nvPr/>
          </p:nvGrpSpPr>
          <p:grpSpPr bwMode="auto">
            <a:xfrm>
              <a:off x="1895475" y="11716"/>
              <a:ext cx="367780" cy="443262"/>
              <a:chOff x="0" y="0"/>
              <a:chExt cx="367779" cy="443261"/>
            </a:xfrm>
          </p:grpSpPr>
          <p:pic>
            <p:nvPicPr>
              <p:cNvPr id="23588" name="image12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26" y="0"/>
                <a:ext cx="287054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9" name="Shape 218"/>
              <p:cNvSpPr>
                <a:spLocks noChangeArrowheads="1"/>
              </p:cNvSpPr>
              <p:nvPr/>
            </p:nvSpPr>
            <p:spPr bwMode="auto">
              <a:xfrm>
                <a:off x="0" y="224821"/>
                <a:ext cx="333584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OACt</a:t>
                </a:r>
              </a:p>
            </p:txBody>
          </p:sp>
        </p:grpSp>
        <p:grpSp>
          <p:nvGrpSpPr>
            <p:cNvPr id="23570" name="Group 222"/>
            <p:cNvGrpSpPr>
              <a:grpSpLocks/>
            </p:cNvGrpSpPr>
            <p:nvPr/>
          </p:nvGrpSpPr>
          <p:grpSpPr bwMode="auto">
            <a:xfrm>
              <a:off x="1461333" y="94130"/>
              <a:ext cx="434647" cy="300523"/>
              <a:chOff x="0" y="0"/>
              <a:chExt cx="434645" cy="300521"/>
            </a:xfrm>
          </p:grpSpPr>
          <p:pic>
            <p:nvPicPr>
              <p:cNvPr id="23586" name="image13.ti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4646" cy="11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7" name="Shape 221"/>
              <p:cNvSpPr>
                <a:spLocks noChangeArrowheads="1"/>
              </p:cNvSpPr>
              <p:nvPr/>
            </p:nvSpPr>
            <p:spPr bwMode="auto">
              <a:xfrm>
                <a:off x="10279" y="82081"/>
                <a:ext cx="293301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</a:t>
                </a:r>
              </a:p>
            </p:txBody>
          </p:sp>
        </p:grpSp>
        <p:grpSp>
          <p:nvGrpSpPr>
            <p:cNvPr id="23571" name="Group 225"/>
            <p:cNvGrpSpPr>
              <a:grpSpLocks/>
            </p:cNvGrpSpPr>
            <p:nvPr/>
          </p:nvGrpSpPr>
          <p:grpSpPr bwMode="auto">
            <a:xfrm>
              <a:off x="2636838" y="17625"/>
              <a:ext cx="406083" cy="448466"/>
              <a:chOff x="0" y="0"/>
              <a:chExt cx="406082" cy="448465"/>
            </a:xfrm>
          </p:grpSpPr>
          <p:pic>
            <p:nvPicPr>
              <p:cNvPr id="23584" name="image14.ti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20" t="10368" r="1141" b="16080"/>
              <a:stretch>
                <a:fillRect/>
              </a:stretch>
            </p:blipFill>
            <p:spPr bwMode="auto">
              <a:xfrm>
                <a:off x="46464" y="0"/>
                <a:ext cx="359619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5" name="Shape 224"/>
              <p:cNvSpPr>
                <a:spLocks noChangeArrowheads="1"/>
              </p:cNvSpPr>
              <p:nvPr/>
            </p:nvSpPr>
            <p:spPr bwMode="auto">
              <a:xfrm>
                <a:off x="0" y="230025"/>
                <a:ext cx="310565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OATs</a:t>
                </a:r>
              </a:p>
            </p:txBody>
          </p:sp>
        </p:grpSp>
        <p:pic>
          <p:nvPicPr>
            <p:cNvPr id="23572" name="image15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824" y="48455"/>
              <a:ext cx="537897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3" name="image2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955" y="54566"/>
              <a:ext cx="365770" cy="35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4" name="image16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541" y="55787"/>
              <a:ext cx="365770" cy="35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5" name="image17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654" y="53217"/>
              <a:ext cx="365770" cy="35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6" name="image18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936" y="48455"/>
              <a:ext cx="367608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7" name="image19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935" y="119218"/>
              <a:ext cx="548655" cy="22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8" name="image20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90" y="51170"/>
              <a:ext cx="365771" cy="36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9" name="image21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7" y="129116"/>
              <a:ext cx="640097" cy="20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0" name="image22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516" y="48455"/>
              <a:ext cx="31736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1" name="image23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29"/>
            <a:stretch>
              <a:fillRect/>
            </a:stretch>
          </p:blipFill>
          <p:spPr bwMode="auto">
            <a:xfrm>
              <a:off x="6437857" y="26319"/>
              <a:ext cx="278751" cy="36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2" name="image24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879" y="0"/>
              <a:ext cx="44822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3" name="image25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8" r="27251"/>
            <a:stretch>
              <a:fillRect/>
            </a:stretch>
          </p:blipFill>
          <p:spPr bwMode="auto">
            <a:xfrm>
              <a:off x="4623092" y="48455"/>
              <a:ext cx="36111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3557" name="image29.png" descr="solar_orbiter_RGB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-26988"/>
            <a:ext cx="331311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8" name="image32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93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9" name="image33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949950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0" name="image34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1" name="image35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894388"/>
            <a:ext cx="9683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2" name="image36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876925"/>
            <a:ext cx="11128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3" name="image37.jpg" descr="Logo METIS hires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193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8299" y="1412776"/>
            <a:ext cx="911161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dirty="0" smtClean="0"/>
              <a:t>Metis data </a:t>
            </a:r>
            <a:r>
              <a:rPr lang="it-IT" sz="3600" dirty="0" err="1" smtClean="0"/>
              <a:t>will</a:t>
            </a:r>
            <a:r>
              <a:rPr lang="it-IT" sz="3600" dirty="0" smtClean="0"/>
              <a:t> </a:t>
            </a:r>
            <a:r>
              <a:rPr lang="it-IT" sz="3600" dirty="0" err="1" smtClean="0"/>
              <a:t>provide</a:t>
            </a:r>
            <a:r>
              <a:rPr lang="it-IT" sz="3600" dirty="0" smtClean="0"/>
              <a:t> an </a:t>
            </a:r>
            <a:r>
              <a:rPr lang="it-IT" sz="3600" dirty="0" err="1" smtClean="0"/>
              <a:t>unprecedented</a:t>
            </a:r>
            <a:endParaRPr lang="it-IT" sz="3600" dirty="0" smtClean="0"/>
          </a:p>
          <a:p>
            <a:pPr algn="ctr"/>
            <a:r>
              <a:rPr lang="it-IT" sz="3600" dirty="0" smtClean="0"/>
              <a:t> </a:t>
            </a:r>
            <a:r>
              <a:rPr lang="it-IT" sz="3600" dirty="0" err="1" smtClean="0"/>
              <a:t>view</a:t>
            </a:r>
            <a:r>
              <a:rPr lang="it-IT" sz="3600" dirty="0"/>
              <a:t> </a:t>
            </a:r>
            <a:r>
              <a:rPr lang="it-IT" sz="3600" dirty="0" smtClean="0"/>
              <a:t>of the solar </a:t>
            </a:r>
            <a:r>
              <a:rPr lang="it-IT" sz="3600" dirty="0" err="1" smtClean="0"/>
              <a:t>wind</a:t>
            </a:r>
            <a:r>
              <a:rPr lang="it-IT" sz="3600" dirty="0" smtClean="0"/>
              <a:t> </a:t>
            </a:r>
            <a:r>
              <a:rPr lang="it-IT" sz="3600" dirty="0" err="1" smtClean="0"/>
              <a:t>acceleration</a:t>
            </a:r>
            <a:r>
              <a:rPr lang="it-IT" sz="3600" dirty="0" smtClean="0"/>
              <a:t> </a:t>
            </a:r>
            <a:r>
              <a:rPr lang="it-IT" sz="3600" dirty="0" err="1" smtClean="0"/>
              <a:t>region</a:t>
            </a:r>
            <a:endParaRPr lang="it-IT" sz="3600" dirty="0" smtClean="0"/>
          </a:p>
          <a:p>
            <a:pPr algn="ctr"/>
            <a:r>
              <a:rPr lang="it-IT" sz="3600" dirty="0" smtClean="0"/>
              <a:t> in the </a:t>
            </a:r>
            <a:r>
              <a:rPr lang="it-IT" sz="3600" dirty="0" err="1" smtClean="0"/>
              <a:t>inner</a:t>
            </a:r>
            <a:r>
              <a:rPr lang="it-IT" sz="3600" dirty="0"/>
              <a:t> </a:t>
            </a:r>
            <a:r>
              <a:rPr lang="it-IT" sz="3600" dirty="0" smtClean="0"/>
              <a:t>corona: </a:t>
            </a:r>
            <a:endParaRPr lang="it-IT" sz="3600" dirty="0"/>
          </a:p>
          <a:p>
            <a:pPr algn="ctr"/>
            <a:endParaRPr lang="it-IT" sz="3600" dirty="0"/>
          </a:p>
          <a:p>
            <a:pPr algn="ctr"/>
            <a:r>
              <a:rPr lang="it-IT" sz="3600" b="1" dirty="0" smtClean="0"/>
              <a:t>Investigate the </a:t>
            </a:r>
            <a:r>
              <a:rPr lang="it-IT" sz="3600" b="1" dirty="0" err="1" smtClean="0"/>
              <a:t>capability</a:t>
            </a:r>
            <a:r>
              <a:rPr lang="it-IT" sz="3600" b="1" dirty="0" smtClean="0"/>
              <a:t> of </a:t>
            </a:r>
            <a:r>
              <a:rPr lang="it-IT" sz="3600" b="1" dirty="0" err="1" smtClean="0"/>
              <a:t>mapping</a:t>
            </a:r>
            <a:r>
              <a:rPr lang="it-IT" sz="3600" b="1" dirty="0" smtClean="0"/>
              <a:t> the</a:t>
            </a:r>
          </a:p>
          <a:p>
            <a:pPr algn="ctr"/>
            <a:r>
              <a:rPr lang="it-IT" sz="3600" b="1" dirty="0" smtClean="0"/>
              <a:t> solar </a:t>
            </a:r>
            <a:r>
              <a:rPr lang="it-IT" sz="3600" b="1" dirty="0" err="1" smtClean="0"/>
              <a:t>wind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outflow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velocity</a:t>
            </a:r>
            <a:r>
              <a:rPr lang="it-IT" sz="3600" b="1" dirty="0" smtClean="0"/>
              <a:t> for HI </a:t>
            </a:r>
            <a:r>
              <a:rPr lang="it-IT" sz="3600" b="1" dirty="0" err="1" smtClean="0"/>
              <a:t>atoms</a:t>
            </a:r>
            <a:endParaRPr lang="it-IT" sz="3600" b="1" dirty="0" smtClean="0"/>
          </a:p>
          <a:p>
            <a:pPr algn="ctr"/>
            <a:r>
              <a:rPr lang="it-IT" sz="3600" b="1" dirty="0" smtClean="0"/>
              <a:t>          </a:t>
            </a:r>
            <a:r>
              <a:rPr lang="it-IT" sz="3600" b="1" dirty="0" err="1" smtClean="0"/>
              <a:t>using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synergy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between</a:t>
            </a:r>
            <a:r>
              <a:rPr lang="it-IT" sz="3600" b="1" dirty="0" smtClean="0"/>
              <a:t> VL and UV   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294939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tif" descr="metis_template.jpg"/>
          <p:cNvPicPr>
            <a:picLocks noChangeAspect="1"/>
          </p:cNvPicPr>
          <p:nvPr/>
        </p:nvPicPr>
        <p:blipFill>
          <a:blip r:embed="rId2">
            <a:extLst/>
          </a:blip>
          <a:srcRect l="69289" r="5473"/>
          <a:stretch>
            <a:fillRect/>
          </a:stretch>
        </p:blipFill>
        <p:spPr>
          <a:xfrm rot="16200000">
            <a:off x="3915966" y="-3916100"/>
            <a:ext cx="1312070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083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517"/>
                </a:lnTo>
                <a:lnTo>
                  <a:pt x="180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age2.png" descr="asitheme_log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787909" cy="787909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10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322" y="33953"/>
            <a:ext cx="716644" cy="7200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grpSp>
        <p:nvGrpSpPr>
          <p:cNvPr id="23556" name="Group 238"/>
          <p:cNvGrpSpPr>
            <a:grpSpLocks/>
          </p:cNvGrpSpPr>
          <p:nvPr/>
        </p:nvGrpSpPr>
        <p:grpSpPr bwMode="auto">
          <a:xfrm>
            <a:off x="234950" y="6292850"/>
            <a:ext cx="8674100" cy="466725"/>
            <a:chOff x="0" y="0"/>
            <a:chExt cx="8674100" cy="466090"/>
          </a:xfrm>
        </p:grpSpPr>
        <p:pic>
          <p:nvPicPr>
            <p:cNvPr id="23565" name="image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929"/>
              <a:ext cx="457212" cy="21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12" name="image8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r="2"/>
            <a:stretch>
              <a:fillRect/>
            </a:stretch>
          </p:blipFill>
          <p:spPr>
            <a:xfrm>
              <a:off x="491450" y="115116"/>
              <a:ext cx="457201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0"/>
                  </a:moveTo>
                  <a:cubicBezTo>
                    <a:pt x="823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823" y="21600"/>
                    <a:pt x="1838" y="21600"/>
                  </a:cubicBezTo>
                  <a:lnTo>
                    <a:pt x="19762" y="21600"/>
                  </a:lnTo>
                  <a:cubicBezTo>
                    <a:pt x="20777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777" y="0"/>
                    <a:pt x="19762" y="0"/>
                  </a:cubicBezTo>
                  <a:lnTo>
                    <a:pt x="183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567" name="image9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1" y="94130"/>
              <a:ext cx="457213" cy="27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grpSp>
          <p:nvGrpSpPr>
            <p:cNvPr id="23568" name="Group 216"/>
            <p:cNvGrpSpPr>
              <a:grpSpLocks/>
            </p:cNvGrpSpPr>
            <p:nvPr/>
          </p:nvGrpSpPr>
          <p:grpSpPr bwMode="auto">
            <a:xfrm>
              <a:off x="2335288" y="48042"/>
              <a:ext cx="301495" cy="367465"/>
              <a:chOff x="0" y="0"/>
              <a:chExt cx="301493" cy="367464"/>
            </a:xfrm>
          </p:grpSpPr>
          <p:pic>
            <p:nvPicPr>
              <p:cNvPr id="23590" name="image10.t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8" y="255543"/>
                <a:ext cx="292616" cy="111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23591" name="image11.t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1838" cy="22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9" name="Group 219"/>
            <p:cNvGrpSpPr>
              <a:grpSpLocks/>
            </p:cNvGrpSpPr>
            <p:nvPr/>
          </p:nvGrpSpPr>
          <p:grpSpPr bwMode="auto">
            <a:xfrm>
              <a:off x="1895475" y="11716"/>
              <a:ext cx="367780" cy="443262"/>
              <a:chOff x="0" y="0"/>
              <a:chExt cx="367779" cy="443261"/>
            </a:xfrm>
          </p:grpSpPr>
          <p:pic>
            <p:nvPicPr>
              <p:cNvPr id="23588" name="image12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26" y="0"/>
                <a:ext cx="287054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9" name="Shape 218"/>
              <p:cNvSpPr>
                <a:spLocks noChangeArrowheads="1"/>
              </p:cNvSpPr>
              <p:nvPr/>
            </p:nvSpPr>
            <p:spPr bwMode="auto">
              <a:xfrm>
                <a:off x="0" y="224821"/>
                <a:ext cx="333584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OACt</a:t>
                </a:r>
              </a:p>
            </p:txBody>
          </p:sp>
        </p:grpSp>
        <p:grpSp>
          <p:nvGrpSpPr>
            <p:cNvPr id="23570" name="Group 222"/>
            <p:cNvGrpSpPr>
              <a:grpSpLocks/>
            </p:cNvGrpSpPr>
            <p:nvPr/>
          </p:nvGrpSpPr>
          <p:grpSpPr bwMode="auto">
            <a:xfrm>
              <a:off x="1461333" y="94130"/>
              <a:ext cx="434647" cy="300523"/>
              <a:chOff x="0" y="0"/>
              <a:chExt cx="434645" cy="300521"/>
            </a:xfrm>
          </p:grpSpPr>
          <p:pic>
            <p:nvPicPr>
              <p:cNvPr id="23586" name="image13.ti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4646" cy="11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7" name="Shape 221"/>
              <p:cNvSpPr>
                <a:spLocks noChangeArrowheads="1"/>
              </p:cNvSpPr>
              <p:nvPr/>
            </p:nvSpPr>
            <p:spPr bwMode="auto">
              <a:xfrm>
                <a:off x="10279" y="82081"/>
                <a:ext cx="293301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</a:t>
                </a:r>
              </a:p>
            </p:txBody>
          </p:sp>
        </p:grpSp>
        <p:grpSp>
          <p:nvGrpSpPr>
            <p:cNvPr id="23571" name="Group 225"/>
            <p:cNvGrpSpPr>
              <a:grpSpLocks/>
            </p:cNvGrpSpPr>
            <p:nvPr/>
          </p:nvGrpSpPr>
          <p:grpSpPr bwMode="auto">
            <a:xfrm>
              <a:off x="2636838" y="17625"/>
              <a:ext cx="406083" cy="448466"/>
              <a:chOff x="0" y="0"/>
              <a:chExt cx="406082" cy="448465"/>
            </a:xfrm>
          </p:grpSpPr>
          <p:pic>
            <p:nvPicPr>
              <p:cNvPr id="23584" name="image14.ti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20" t="10368" r="1141" b="16080"/>
              <a:stretch>
                <a:fillRect/>
              </a:stretch>
            </p:blipFill>
            <p:spPr bwMode="auto">
              <a:xfrm>
                <a:off x="46464" y="0"/>
                <a:ext cx="359619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5" name="Shape 224"/>
              <p:cNvSpPr>
                <a:spLocks noChangeArrowheads="1"/>
              </p:cNvSpPr>
              <p:nvPr/>
            </p:nvSpPr>
            <p:spPr bwMode="auto">
              <a:xfrm>
                <a:off x="0" y="230025"/>
                <a:ext cx="310565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OATs</a:t>
                </a:r>
              </a:p>
            </p:txBody>
          </p:sp>
        </p:grpSp>
        <p:pic>
          <p:nvPicPr>
            <p:cNvPr id="23572" name="image15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824" y="48455"/>
              <a:ext cx="537897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3" name="image2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955" y="54566"/>
              <a:ext cx="365770" cy="35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4" name="image16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541" y="55787"/>
              <a:ext cx="365770" cy="35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5" name="image17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654" y="53217"/>
              <a:ext cx="365770" cy="35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6" name="image18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936" y="48455"/>
              <a:ext cx="367608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7" name="image19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935" y="119218"/>
              <a:ext cx="548655" cy="22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8" name="image20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90" y="51170"/>
              <a:ext cx="365771" cy="36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9" name="image21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7" y="129116"/>
              <a:ext cx="640097" cy="20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0" name="image22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516" y="48455"/>
              <a:ext cx="31736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1" name="image23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29"/>
            <a:stretch>
              <a:fillRect/>
            </a:stretch>
          </p:blipFill>
          <p:spPr bwMode="auto">
            <a:xfrm>
              <a:off x="6437857" y="26319"/>
              <a:ext cx="278751" cy="36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2" name="image24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879" y="0"/>
              <a:ext cx="44822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3" name="image25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8" r="27251"/>
            <a:stretch>
              <a:fillRect/>
            </a:stretch>
          </p:blipFill>
          <p:spPr bwMode="auto">
            <a:xfrm>
              <a:off x="4623092" y="48455"/>
              <a:ext cx="36111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3557" name="image29.png" descr="solar_orbiter_RGB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-26988"/>
            <a:ext cx="331311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8" name="image32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93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9" name="image33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949950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0" name="image34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1" name="image35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894388"/>
            <a:ext cx="9683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2" name="image36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876925"/>
            <a:ext cx="11128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3" name="image37.jpg" descr="Logo METIS hires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193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620183" y="755992"/>
            <a:ext cx="476043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VL (</a:t>
            </a:r>
            <a:r>
              <a:rPr lang="it-IT" sz="3200" b="1" dirty="0" err="1" smtClean="0">
                <a:solidFill>
                  <a:schemeClr val="bg1"/>
                </a:solidFill>
              </a:rPr>
              <a:t>pB</a:t>
            </a:r>
            <a:r>
              <a:rPr lang="it-IT" sz="3200" b="1" dirty="0" smtClean="0">
                <a:solidFill>
                  <a:schemeClr val="bg1"/>
                </a:solidFill>
              </a:rPr>
              <a:t>) </a:t>
            </a:r>
            <a:r>
              <a:rPr lang="it-IT" sz="3200" b="1" dirty="0" err="1" smtClean="0">
                <a:solidFill>
                  <a:schemeClr val="bg1"/>
                </a:solidFill>
              </a:rPr>
              <a:t>coronal</a:t>
            </a:r>
            <a:r>
              <a:rPr lang="it-IT" sz="3200" b="1" dirty="0" smtClean="0">
                <a:solidFill>
                  <a:schemeClr val="bg1"/>
                </a:solidFill>
              </a:rPr>
              <a:t> images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0" y="1443548"/>
            <a:ext cx="3707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 Mauna </a:t>
            </a:r>
            <a:r>
              <a:rPr lang="it-IT" b="1" dirty="0" err="1" smtClean="0"/>
              <a:t>Loa</a:t>
            </a:r>
            <a:r>
              <a:rPr lang="it-IT" b="1" dirty="0" smtClean="0"/>
              <a:t> Mk3</a:t>
            </a:r>
          </a:p>
          <a:p>
            <a:pPr algn="ctr"/>
            <a:r>
              <a:rPr lang="it-IT" b="1" dirty="0" smtClean="0"/>
              <a:t>&amp;</a:t>
            </a:r>
            <a:endParaRPr lang="it-IT" b="1" dirty="0"/>
          </a:p>
          <a:p>
            <a:pPr algn="ctr"/>
            <a:r>
              <a:rPr lang="it-IT" b="1" dirty="0" smtClean="0"/>
              <a:t>  SOHO/LASCO-C2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 smtClean="0"/>
              <a:t> </a:t>
            </a:r>
            <a:r>
              <a:rPr lang="it-IT" b="1" dirty="0" err="1" smtClean="0"/>
              <a:t>pB</a:t>
            </a:r>
            <a:r>
              <a:rPr lang="it-IT" b="1" dirty="0" smtClean="0"/>
              <a:t> images on 1997,</a:t>
            </a:r>
          </a:p>
          <a:p>
            <a:pPr algn="ctr"/>
            <a:r>
              <a:rPr lang="it-IT" b="1" dirty="0" smtClean="0"/>
              <a:t>1st – 28th </a:t>
            </a:r>
            <a:r>
              <a:rPr lang="it-IT" b="1" dirty="0" err="1" smtClean="0"/>
              <a:t>June</a:t>
            </a:r>
            <a:r>
              <a:rPr lang="it-IT" b="1" dirty="0" smtClean="0"/>
              <a:t>,</a:t>
            </a:r>
          </a:p>
          <a:p>
            <a:pPr algn="ctr"/>
            <a:r>
              <a:rPr lang="it-IT" b="1" dirty="0" err="1"/>
              <a:t>b</a:t>
            </a:r>
            <a:r>
              <a:rPr lang="it-IT" b="1" dirty="0" err="1" smtClean="0"/>
              <a:t>uilt</a:t>
            </a:r>
            <a:r>
              <a:rPr lang="it-IT" b="1" dirty="0" smtClean="0"/>
              <a:t> </a:t>
            </a:r>
            <a:r>
              <a:rPr lang="it-IT" b="1" dirty="0" err="1" smtClean="0"/>
              <a:t>linking</a:t>
            </a:r>
            <a:r>
              <a:rPr lang="it-IT" b="1" dirty="0" smtClean="0"/>
              <a:t> up the data from the </a:t>
            </a:r>
            <a:r>
              <a:rPr lang="it-IT" b="1" dirty="0" err="1" smtClean="0"/>
              <a:t>two</a:t>
            </a:r>
            <a:r>
              <a:rPr lang="it-IT" b="1" dirty="0" smtClean="0"/>
              <a:t> </a:t>
            </a:r>
            <a:r>
              <a:rPr lang="it-IT" b="1" dirty="0" err="1" smtClean="0"/>
              <a:t>coronagraphs</a:t>
            </a:r>
            <a:endParaRPr lang="it-IT" b="1" dirty="0"/>
          </a:p>
          <a:p>
            <a:pPr algn="ctr"/>
            <a:r>
              <a:rPr lang="it-IT" b="1" dirty="0" smtClean="0"/>
              <a:t>   </a:t>
            </a:r>
          </a:p>
        </p:txBody>
      </p:sp>
      <p:pic>
        <p:nvPicPr>
          <p:cNvPr id="2" name="Immagine 1" descr="output_pbs_19970601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32" y="1556793"/>
            <a:ext cx="5594380" cy="432047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87824" y="5775647"/>
            <a:ext cx="3501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u="sng" dirty="0" err="1" smtClean="0"/>
              <a:t>Simulation</a:t>
            </a:r>
            <a:r>
              <a:rPr lang="it-IT" b="1" u="sng" dirty="0" smtClean="0"/>
              <a:t> of Metis </a:t>
            </a:r>
            <a:r>
              <a:rPr lang="it-IT" b="1" u="sng" dirty="0" err="1" smtClean="0"/>
              <a:t>pB</a:t>
            </a:r>
            <a:endParaRPr lang="it-IT" b="1" u="sng" dirty="0"/>
          </a:p>
        </p:txBody>
      </p:sp>
      <p:sp>
        <p:nvSpPr>
          <p:cNvPr id="4" name="Freccia destra 3"/>
          <p:cNvSpPr/>
          <p:nvPr/>
        </p:nvSpPr>
        <p:spPr>
          <a:xfrm>
            <a:off x="1691680" y="580526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3797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tif" descr="metis_template.jpg"/>
          <p:cNvPicPr>
            <a:picLocks noChangeAspect="1"/>
          </p:cNvPicPr>
          <p:nvPr/>
        </p:nvPicPr>
        <p:blipFill>
          <a:blip r:embed="rId2">
            <a:extLst/>
          </a:blip>
          <a:srcRect l="69289" r="5473"/>
          <a:stretch>
            <a:fillRect/>
          </a:stretch>
        </p:blipFill>
        <p:spPr>
          <a:xfrm rot="16200000">
            <a:off x="3915966" y="-3916100"/>
            <a:ext cx="1312070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083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517"/>
                </a:lnTo>
                <a:lnTo>
                  <a:pt x="180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age2.png" descr="asitheme_log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787909" cy="787909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10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322" y="33953"/>
            <a:ext cx="716644" cy="7200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grpSp>
        <p:nvGrpSpPr>
          <p:cNvPr id="23556" name="Group 238"/>
          <p:cNvGrpSpPr>
            <a:grpSpLocks/>
          </p:cNvGrpSpPr>
          <p:nvPr/>
        </p:nvGrpSpPr>
        <p:grpSpPr bwMode="auto">
          <a:xfrm>
            <a:off x="234950" y="6292850"/>
            <a:ext cx="8674100" cy="466725"/>
            <a:chOff x="0" y="0"/>
            <a:chExt cx="8674100" cy="466090"/>
          </a:xfrm>
        </p:grpSpPr>
        <p:pic>
          <p:nvPicPr>
            <p:cNvPr id="23565" name="image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929"/>
              <a:ext cx="457212" cy="21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12" name="image8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r="2"/>
            <a:stretch>
              <a:fillRect/>
            </a:stretch>
          </p:blipFill>
          <p:spPr>
            <a:xfrm>
              <a:off x="491450" y="115116"/>
              <a:ext cx="457201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0"/>
                  </a:moveTo>
                  <a:cubicBezTo>
                    <a:pt x="823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823" y="21600"/>
                    <a:pt x="1838" y="21600"/>
                  </a:cubicBezTo>
                  <a:lnTo>
                    <a:pt x="19762" y="21600"/>
                  </a:lnTo>
                  <a:cubicBezTo>
                    <a:pt x="20777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777" y="0"/>
                    <a:pt x="19762" y="0"/>
                  </a:cubicBezTo>
                  <a:lnTo>
                    <a:pt x="183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567" name="image9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1" y="94130"/>
              <a:ext cx="457213" cy="27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grpSp>
          <p:nvGrpSpPr>
            <p:cNvPr id="23568" name="Group 216"/>
            <p:cNvGrpSpPr>
              <a:grpSpLocks/>
            </p:cNvGrpSpPr>
            <p:nvPr/>
          </p:nvGrpSpPr>
          <p:grpSpPr bwMode="auto">
            <a:xfrm>
              <a:off x="2335288" y="48042"/>
              <a:ext cx="301495" cy="367465"/>
              <a:chOff x="0" y="0"/>
              <a:chExt cx="301493" cy="367464"/>
            </a:xfrm>
          </p:grpSpPr>
          <p:pic>
            <p:nvPicPr>
              <p:cNvPr id="23590" name="image10.t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8" y="255543"/>
                <a:ext cx="292616" cy="111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23591" name="image11.t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1838" cy="22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9" name="Group 219"/>
            <p:cNvGrpSpPr>
              <a:grpSpLocks/>
            </p:cNvGrpSpPr>
            <p:nvPr/>
          </p:nvGrpSpPr>
          <p:grpSpPr bwMode="auto">
            <a:xfrm>
              <a:off x="1895475" y="11716"/>
              <a:ext cx="367780" cy="443262"/>
              <a:chOff x="0" y="0"/>
              <a:chExt cx="367779" cy="443261"/>
            </a:xfrm>
          </p:grpSpPr>
          <p:pic>
            <p:nvPicPr>
              <p:cNvPr id="23588" name="image12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26" y="0"/>
                <a:ext cx="287054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9" name="Shape 218"/>
              <p:cNvSpPr>
                <a:spLocks noChangeArrowheads="1"/>
              </p:cNvSpPr>
              <p:nvPr/>
            </p:nvSpPr>
            <p:spPr bwMode="auto">
              <a:xfrm>
                <a:off x="0" y="224821"/>
                <a:ext cx="333584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OACt</a:t>
                </a:r>
              </a:p>
            </p:txBody>
          </p:sp>
        </p:grpSp>
        <p:grpSp>
          <p:nvGrpSpPr>
            <p:cNvPr id="23570" name="Group 222"/>
            <p:cNvGrpSpPr>
              <a:grpSpLocks/>
            </p:cNvGrpSpPr>
            <p:nvPr/>
          </p:nvGrpSpPr>
          <p:grpSpPr bwMode="auto">
            <a:xfrm>
              <a:off x="1461333" y="94130"/>
              <a:ext cx="434647" cy="300523"/>
              <a:chOff x="0" y="0"/>
              <a:chExt cx="434645" cy="300521"/>
            </a:xfrm>
          </p:grpSpPr>
          <p:pic>
            <p:nvPicPr>
              <p:cNvPr id="23586" name="image13.ti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4646" cy="11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7" name="Shape 221"/>
              <p:cNvSpPr>
                <a:spLocks noChangeArrowheads="1"/>
              </p:cNvSpPr>
              <p:nvPr/>
            </p:nvSpPr>
            <p:spPr bwMode="auto">
              <a:xfrm>
                <a:off x="10279" y="82081"/>
                <a:ext cx="293301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</a:t>
                </a:r>
              </a:p>
            </p:txBody>
          </p:sp>
        </p:grpSp>
        <p:grpSp>
          <p:nvGrpSpPr>
            <p:cNvPr id="23571" name="Group 225"/>
            <p:cNvGrpSpPr>
              <a:grpSpLocks/>
            </p:cNvGrpSpPr>
            <p:nvPr/>
          </p:nvGrpSpPr>
          <p:grpSpPr bwMode="auto">
            <a:xfrm>
              <a:off x="2636838" y="17625"/>
              <a:ext cx="406083" cy="448466"/>
              <a:chOff x="0" y="0"/>
              <a:chExt cx="406082" cy="448465"/>
            </a:xfrm>
          </p:grpSpPr>
          <p:pic>
            <p:nvPicPr>
              <p:cNvPr id="23584" name="image14.ti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20" t="10368" r="1141" b="16080"/>
              <a:stretch>
                <a:fillRect/>
              </a:stretch>
            </p:blipFill>
            <p:spPr bwMode="auto">
              <a:xfrm>
                <a:off x="46464" y="0"/>
                <a:ext cx="359619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5" name="Shape 224"/>
              <p:cNvSpPr>
                <a:spLocks noChangeArrowheads="1"/>
              </p:cNvSpPr>
              <p:nvPr/>
            </p:nvSpPr>
            <p:spPr bwMode="auto">
              <a:xfrm>
                <a:off x="0" y="230025"/>
                <a:ext cx="310565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OATs</a:t>
                </a:r>
              </a:p>
            </p:txBody>
          </p:sp>
        </p:grpSp>
        <p:pic>
          <p:nvPicPr>
            <p:cNvPr id="23572" name="image15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824" y="48455"/>
              <a:ext cx="537897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3" name="image2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955" y="54566"/>
              <a:ext cx="365770" cy="35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4" name="image16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541" y="55787"/>
              <a:ext cx="365770" cy="35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5" name="image17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654" y="53217"/>
              <a:ext cx="365770" cy="35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6" name="image18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936" y="48455"/>
              <a:ext cx="367608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7" name="image19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935" y="119218"/>
              <a:ext cx="548655" cy="22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8" name="image20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90" y="51170"/>
              <a:ext cx="365771" cy="36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9" name="image21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7" y="129116"/>
              <a:ext cx="640097" cy="20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0" name="image22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516" y="48455"/>
              <a:ext cx="31736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1" name="image23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29"/>
            <a:stretch>
              <a:fillRect/>
            </a:stretch>
          </p:blipFill>
          <p:spPr bwMode="auto">
            <a:xfrm>
              <a:off x="6437857" y="26319"/>
              <a:ext cx="278751" cy="36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2" name="image24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879" y="0"/>
              <a:ext cx="44822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3" name="image25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8" r="27251"/>
            <a:stretch>
              <a:fillRect/>
            </a:stretch>
          </p:blipFill>
          <p:spPr bwMode="auto">
            <a:xfrm>
              <a:off x="4623092" y="48455"/>
              <a:ext cx="36111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3557" name="image29.png" descr="solar_orbiter_RGB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-26988"/>
            <a:ext cx="331311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8" name="image32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93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9" name="image33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949950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0" name="image34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1" name="image35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894388"/>
            <a:ext cx="9683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2" name="image36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876925"/>
            <a:ext cx="11128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3" name="image37.jpg" descr="Logo METIS hires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193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46984" y="755992"/>
            <a:ext cx="550683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UV (HI </a:t>
            </a:r>
            <a:r>
              <a:rPr lang="it-IT" sz="3200" b="1" dirty="0" err="1" smtClean="0">
                <a:solidFill>
                  <a:schemeClr val="bg1"/>
                </a:solidFill>
              </a:rPr>
              <a:t>Ly</a:t>
            </a:r>
            <a:r>
              <a:rPr lang="it-IT" sz="3200" b="1" dirty="0" smtClean="0">
                <a:solidFill>
                  <a:schemeClr val="bg1"/>
                </a:solidFill>
              </a:rPr>
              <a:t>α) </a:t>
            </a:r>
            <a:r>
              <a:rPr lang="it-IT" sz="3200" b="1" dirty="0" err="1" smtClean="0">
                <a:solidFill>
                  <a:schemeClr val="bg1"/>
                </a:solidFill>
              </a:rPr>
              <a:t>coronal</a:t>
            </a:r>
            <a:r>
              <a:rPr lang="it-IT" sz="3200" b="1" dirty="0" smtClean="0">
                <a:solidFill>
                  <a:schemeClr val="bg1"/>
                </a:solidFill>
              </a:rPr>
              <a:t> images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5496" y="1772816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SOHO/ UVCS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 </a:t>
            </a:r>
            <a:r>
              <a:rPr lang="it-IT" b="1" dirty="0" err="1" smtClean="0"/>
              <a:t>Ly</a:t>
            </a:r>
            <a:r>
              <a:rPr lang="it-IT" b="1" dirty="0" smtClean="0"/>
              <a:t>α images on 1997, </a:t>
            </a:r>
          </a:p>
          <a:p>
            <a:pPr algn="ctr"/>
            <a:r>
              <a:rPr lang="it-IT" b="1" dirty="0" smtClean="0"/>
              <a:t>1st – 28th </a:t>
            </a:r>
            <a:r>
              <a:rPr lang="it-IT" b="1" dirty="0" err="1" smtClean="0"/>
              <a:t>June</a:t>
            </a:r>
            <a:r>
              <a:rPr lang="it-IT" b="1" dirty="0" smtClean="0"/>
              <a:t>,</a:t>
            </a:r>
          </a:p>
          <a:p>
            <a:pPr algn="ctr"/>
            <a:r>
              <a:rPr lang="it-IT" b="1" dirty="0" err="1" smtClean="0"/>
              <a:t>built</a:t>
            </a:r>
            <a:r>
              <a:rPr lang="it-IT" b="1" dirty="0" smtClean="0"/>
              <a:t> by a double </a:t>
            </a:r>
            <a:r>
              <a:rPr lang="it-IT" b="1" dirty="0" err="1" smtClean="0"/>
              <a:t>power</a:t>
            </a:r>
            <a:r>
              <a:rPr lang="it-IT" b="1" dirty="0" smtClean="0"/>
              <a:t> law </a:t>
            </a:r>
            <a:r>
              <a:rPr lang="it-IT" b="1" dirty="0" err="1" smtClean="0"/>
              <a:t>radial</a:t>
            </a:r>
            <a:r>
              <a:rPr lang="it-IT" b="1" dirty="0" smtClean="0"/>
              <a:t> </a:t>
            </a:r>
            <a:r>
              <a:rPr lang="it-IT" b="1" dirty="0" err="1" smtClean="0"/>
              <a:t>fitting</a:t>
            </a:r>
            <a:endParaRPr lang="it-IT" b="1" dirty="0" smtClean="0"/>
          </a:p>
          <a:p>
            <a:pPr algn="ctr"/>
            <a:r>
              <a:rPr lang="it-IT" b="1" dirty="0" smtClean="0"/>
              <a:t>of </a:t>
            </a:r>
            <a:r>
              <a:rPr lang="it-IT" b="1" dirty="0" err="1" smtClean="0"/>
              <a:t>daily</a:t>
            </a:r>
            <a:r>
              <a:rPr lang="it-IT" b="1" dirty="0" smtClean="0"/>
              <a:t> </a:t>
            </a:r>
            <a:r>
              <a:rPr lang="it-IT" b="1" dirty="0" err="1" smtClean="0"/>
              <a:t>synoptic</a:t>
            </a:r>
            <a:r>
              <a:rPr lang="it-IT" b="1" dirty="0" smtClean="0"/>
              <a:t> </a:t>
            </a:r>
            <a:r>
              <a:rPr lang="it-IT" b="1" dirty="0" err="1" smtClean="0"/>
              <a:t>spectral</a:t>
            </a:r>
            <a:r>
              <a:rPr lang="it-IT" b="1" dirty="0" smtClean="0"/>
              <a:t> </a:t>
            </a:r>
            <a:r>
              <a:rPr lang="it-IT" b="1" dirty="0" err="1" smtClean="0"/>
              <a:t>intensity</a:t>
            </a:r>
            <a:r>
              <a:rPr lang="it-IT" b="1" dirty="0" smtClean="0"/>
              <a:t> data  </a:t>
            </a:r>
            <a:endParaRPr lang="it-IT" b="1" dirty="0"/>
          </a:p>
        </p:txBody>
      </p:sp>
      <p:pic>
        <p:nvPicPr>
          <p:cNvPr id="2" name="Immagine 1" descr="output_lyas_19970601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92" y="1484784"/>
            <a:ext cx="5687620" cy="4392487"/>
          </a:xfrm>
          <a:prstGeom prst="rect">
            <a:avLst/>
          </a:prstGeom>
        </p:spPr>
      </p:pic>
      <p:sp>
        <p:nvSpPr>
          <p:cNvPr id="47" name="Freccia destra 46"/>
          <p:cNvSpPr/>
          <p:nvPr/>
        </p:nvSpPr>
        <p:spPr>
          <a:xfrm>
            <a:off x="1691680" y="580526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/>
          <p:cNvSpPr/>
          <p:nvPr/>
        </p:nvSpPr>
        <p:spPr>
          <a:xfrm>
            <a:off x="2924480" y="5775647"/>
            <a:ext cx="3628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u="sng" dirty="0" err="1" smtClean="0"/>
              <a:t>Simulation</a:t>
            </a:r>
            <a:r>
              <a:rPr lang="it-IT" b="1" u="sng" dirty="0" smtClean="0"/>
              <a:t> of Metis </a:t>
            </a:r>
            <a:r>
              <a:rPr lang="it-IT" b="1" u="sng" dirty="0" err="1"/>
              <a:t>Ly</a:t>
            </a:r>
            <a:r>
              <a:rPr lang="it-IT" b="1" u="sng" dirty="0"/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38813061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tif" descr="metis_template.jpg"/>
          <p:cNvPicPr>
            <a:picLocks noChangeAspect="1"/>
          </p:cNvPicPr>
          <p:nvPr/>
        </p:nvPicPr>
        <p:blipFill>
          <a:blip r:embed="rId2">
            <a:extLst/>
          </a:blip>
          <a:srcRect l="69289" r="5473"/>
          <a:stretch>
            <a:fillRect/>
          </a:stretch>
        </p:blipFill>
        <p:spPr>
          <a:xfrm rot="16200000">
            <a:off x="3915966" y="-3916100"/>
            <a:ext cx="1312070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083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517"/>
                </a:lnTo>
                <a:lnTo>
                  <a:pt x="180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age2.png" descr="asitheme_log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787909" cy="787909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10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322" y="33953"/>
            <a:ext cx="716644" cy="7200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grpSp>
        <p:nvGrpSpPr>
          <p:cNvPr id="23556" name="Group 238"/>
          <p:cNvGrpSpPr>
            <a:grpSpLocks/>
          </p:cNvGrpSpPr>
          <p:nvPr/>
        </p:nvGrpSpPr>
        <p:grpSpPr bwMode="auto">
          <a:xfrm>
            <a:off x="234950" y="6292850"/>
            <a:ext cx="8674100" cy="466725"/>
            <a:chOff x="0" y="0"/>
            <a:chExt cx="8674100" cy="466090"/>
          </a:xfrm>
        </p:grpSpPr>
        <p:pic>
          <p:nvPicPr>
            <p:cNvPr id="23565" name="image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929"/>
              <a:ext cx="457212" cy="21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12" name="image8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r="2"/>
            <a:stretch>
              <a:fillRect/>
            </a:stretch>
          </p:blipFill>
          <p:spPr>
            <a:xfrm>
              <a:off x="491450" y="115116"/>
              <a:ext cx="457201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0"/>
                  </a:moveTo>
                  <a:cubicBezTo>
                    <a:pt x="823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823" y="21600"/>
                    <a:pt x="1838" y="21600"/>
                  </a:cubicBezTo>
                  <a:lnTo>
                    <a:pt x="19762" y="21600"/>
                  </a:lnTo>
                  <a:cubicBezTo>
                    <a:pt x="20777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777" y="0"/>
                    <a:pt x="19762" y="0"/>
                  </a:cubicBezTo>
                  <a:lnTo>
                    <a:pt x="183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567" name="image9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1" y="94130"/>
              <a:ext cx="457213" cy="27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grpSp>
          <p:nvGrpSpPr>
            <p:cNvPr id="23568" name="Group 216"/>
            <p:cNvGrpSpPr>
              <a:grpSpLocks/>
            </p:cNvGrpSpPr>
            <p:nvPr/>
          </p:nvGrpSpPr>
          <p:grpSpPr bwMode="auto">
            <a:xfrm>
              <a:off x="2335288" y="48042"/>
              <a:ext cx="301495" cy="367465"/>
              <a:chOff x="0" y="0"/>
              <a:chExt cx="301493" cy="367464"/>
            </a:xfrm>
          </p:grpSpPr>
          <p:pic>
            <p:nvPicPr>
              <p:cNvPr id="23590" name="image10.t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8" y="255543"/>
                <a:ext cx="292616" cy="111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23591" name="image11.t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1838" cy="22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9" name="Group 219"/>
            <p:cNvGrpSpPr>
              <a:grpSpLocks/>
            </p:cNvGrpSpPr>
            <p:nvPr/>
          </p:nvGrpSpPr>
          <p:grpSpPr bwMode="auto">
            <a:xfrm>
              <a:off x="1895475" y="11716"/>
              <a:ext cx="367780" cy="443262"/>
              <a:chOff x="0" y="0"/>
              <a:chExt cx="367779" cy="443261"/>
            </a:xfrm>
          </p:grpSpPr>
          <p:pic>
            <p:nvPicPr>
              <p:cNvPr id="23588" name="image12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26" y="0"/>
                <a:ext cx="287054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9" name="Shape 218"/>
              <p:cNvSpPr>
                <a:spLocks noChangeArrowheads="1"/>
              </p:cNvSpPr>
              <p:nvPr/>
            </p:nvSpPr>
            <p:spPr bwMode="auto">
              <a:xfrm>
                <a:off x="0" y="224821"/>
                <a:ext cx="333584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OACt</a:t>
                </a:r>
              </a:p>
            </p:txBody>
          </p:sp>
        </p:grpSp>
        <p:grpSp>
          <p:nvGrpSpPr>
            <p:cNvPr id="23570" name="Group 222"/>
            <p:cNvGrpSpPr>
              <a:grpSpLocks/>
            </p:cNvGrpSpPr>
            <p:nvPr/>
          </p:nvGrpSpPr>
          <p:grpSpPr bwMode="auto">
            <a:xfrm>
              <a:off x="1461333" y="94130"/>
              <a:ext cx="434647" cy="300523"/>
              <a:chOff x="0" y="0"/>
              <a:chExt cx="434645" cy="300521"/>
            </a:xfrm>
          </p:grpSpPr>
          <p:pic>
            <p:nvPicPr>
              <p:cNvPr id="23586" name="image13.ti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4646" cy="11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7" name="Shape 221"/>
              <p:cNvSpPr>
                <a:spLocks noChangeArrowheads="1"/>
              </p:cNvSpPr>
              <p:nvPr/>
            </p:nvSpPr>
            <p:spPr bwMode="auto">
              <a:xfrm>
                <a:off x="10279" y="82081"/>
                <a:ext cx="293301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</a:t>
                </a:r>
              </a:p>
            </p:txBody>
          </p:sp>
        </p:grpSp>
        <p:grpSp>
          <p:nvGrpSpPr>
            <p:cNvPr id="23571" name="Group 225"/>
            <p:cNvGrpSpPr>
              <a:grpSpLocks/>
            </p:cNvGrpSpPr>
            <p:nvPr/>
          </p:nvGrpSpPr>
          <p:grpSpPr bwMode="auto">
            <a:xfrm>
              <a:off x="2636838" y="17625"/>
              <a:ext cx="406083" cy="448466"/>
              <a:chOff x="0" y="0"/>
              <a:chExt cx="406082" cy="448465"/>
            </a:xfrm>
          </p:grpSpPr>
          <p:pic>
            <p:nvPicPr>
              <p:cNvPr id="23584" name="image14.ti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20" t="10368" r="1141" b="16080"/>
              <a:stretch>
                <a:fillRect/>
              </a:stretch>
            </p:blipFill>
            <p:spPr bwMode="auto">
              <a:xfrm>
                <a:off x="46464" y="0"/>
                <a:ext cx="359619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5" name="Shape 224"/>
              <p:cNvSpPr>
                <a:spLocks noChangeArrowheads="1"/>
              </p:cNvSpPr>
              <p:nvPr/>
            </p:nvSpPr>
            <p:spPr bwMode="auto">
              <a:xfrm>
                <a:off x="0" y="230025"/>
                <a:ext cx="310565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OATs</a:t>
                </a:r>
              </a:p>
            </p:txBody>
          </p:sp>
        </p:grpSp>
        <p:pic>
          <p:nvPicPr>
            <p:cNvPr id="23572" name="image15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824" y="48455"/>
              <a:ext cx="537897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3" name="image2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955" y="54566"/>
              <a:ext cx="365770" cy="35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4" name="image16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541" y="55787"/>
              <a:ext cx="365770" cy="35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5" name="image17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654" y="53217"/>
              <a:ext cx="365770" cy="35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6" name="image18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936" y="48455"/>
              <a:ext cx="367608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7" name="image19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935" y="119218"/>
              <a:ext cx="548655" cy="22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8" name="image20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90" y="51170"/>
              <a:ext cx="365771" cy="36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9" name="image21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7" y="129116"/>
              <a:ext cx="640097" cy="20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0" name="image22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516" y="48455"/>
              <a:ext cx="31736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1" name="image23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29"/>
            <a:stretch>
              <a:fillRect/>
            </a:stretch>
          </p:blipFill>
          <p:spPr bwMode="auto">
            <a:xfrm>
              <a:off x="6437857" y="26319"/>
              <a:ext cx="278751" cy="36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2" name="image24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879" y="0"/>
              <a:ext cx="44822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3" name="image25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8" r="27251"/>
            <a:stretch>
              <a:fillRect/>
            </a:stretch>
          </p:blipFill>
          <p:spPr bwMode="auto">
            <a:xfrm>
              <a:off x="4623092" y="48455"/>
              <a:ext cx="36111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3557" name="image29.png" descr="solar_orbiter_RGB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-26988"/>
            <a:ext cx="331311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8" name="image32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93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9" name="image33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949950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0" name="image34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1" name="image35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894388"/>
            <a:ext cx="9683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2" name="image36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876925"/>
            <a:ext cx="11128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3" name="image37.jpg" descr="Logo METIS hires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193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39552" y="611976"/>
            <a:ext cx="52697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b="1" dirty="0" err="1" smtClean="0">
                <a:solidFill>
                  <a:schemeClr val="bg1"/>
                </a:solidFill>
              </a:rPr>
              <a:t>Outflow</a:t>
            </a:r>
            <a:r>
              <a:rPr lang="it-IT" sz="32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</a:rPr>
              <a:t>velocity</a:t>
            </a:r>
            <a:r>
              <a:rPr lang="it-IT" sz="3200" b="1" dirty="0" smtClean="0">
                <a:solidFill>
                  <a:schemeClr val="bg1"/>
                </a:solidFill>
              </a:rPr>
              <a:t> estimate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723086" y="1340768"/>
            <a:ext cx="7665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Doppler </a:t>
            </a:r>
            <a:r>
              <a:rPr lang="it-IT" sz="1800" dirty="0" err="1"/>
              <a:t>dimming</a:t>
            </a:r>
            <a:r>
              <a:rPr lang="it-IT" sz="1800" dirty="0"/>
              <a:t> </a:t>
            </a:r>
            <a:r>
              <a:rPr lang="it-IT" sz="1800" dirty="0" err="1"/>
              <a:t>technique</a:t>
            </a:r>
            <a:r>
              <a:rPr lang="it-IT" sz="1800" dirty="0"/>
              <a:t> (Noci, 1973; </a:t>
            </a:r>
            <a:r>
              <a:rPr lang="it-IT" sz="1800" dirty="0" err="1"/>
              <a:t>Withbroe</a:t>
            </a:r>
            <a:r>
              <a:rPr lang="it-IT" sz="1800" dirty="0"/>
              <a:t> et al., </a:t>
            </a:r>
            <a:r>
              <a:rPr lang="it-IT" sz="1800" dirty="0" smtClean="0"/>
              <a:t>1982) </a:t>
            </a:r>
            <a:r>
              <a:rPr lang="it-IT" sz="1800" b="1" dirty="0" smtClean="0">
                <a:solidFill>
                  <a:srgbClr val="FF0000"/>
                </a:solidFill>
              </a:rPr>
              <a:t>→</a:t>
            </a:r>
            <a:r>
              <a:rPr lang="it-IT" sz="1800" dirty="0" smtClean="0"/>
              <a:t> </a:t>
            </a:r>
            <a:r>
              <a:rPr lang="it-IT" sz="1800" dirty="0" err="1"/>
              <a:t>c</a:t>
            </a:r>
            <a:r>
              <a:rPr lang="it-IT" sz="1800" dirty="0" err="1" smtClean="0"/>
              <a:t>omparison</a:t>
            </a:r>
            <a:r>
              <a:rPr lang="it-IT" sz="1800" dirty="0" smtClean="0"/>
              <a:t> </a:t>
            </a:r>
            <a:r>
              <a:rPr lang="it-IT" sz="1800" dirty="0" err="1" smtClean="0"/>
              <a:t>between</a:t>
            </a:r>
            <a:r>
              <a:rPr lang="it-IT" sz="1800" dirty="0" smtClean="0"/>
              <a:t> </a:t>
            </a:r>
            <a:r>
              <a:rPr lang="it-IT" sz="1800" dirty="0" err="1" smtClean="0"/>
              <a:t>measured</a:t>
            </a:r>
            <a:r>
              <a:rPr lang="it-IT" sz="1800" dirty="0" smtClean="0"/>
              <a:t> and </a:t>
            </a:r>
            <a:r>
              <a:rPr lang="it-IT" sz="1800" dirty="0" err="1" smtClean="0"/>
              <a:t>simulated</a:t>
            </a:r>
            <a:r>
              <a:rPr lang="it-IT" sz="1800" dirty="0" smtClean="0"/>
              <a:t> HI </a:t>
            </a:r>
            <a:r>
              <a:rPr lang="it-IT" sz="1800" dirty="0" err="1" smtClean="0"/>
              <a:t>Ly</a:t>
            </a:r>
            <a:r>
              <a:rPr lang="it-IT" sz="1800" dirty="0" smtClean="0"/>
              <a:t>α </a:t>
            </a:r>
            <a:r>
              <a:rPr lang="it-IT" sz="1800" dirty="0" err="1" smtClean="0"/>
              <a:t>intensity</a:t>
            </a:r>
            <a:r>
              <a:rPr lang="it-IT" sz="1800" dirty="0"/>
              <a:t> </a:t>
            </a:r>
            <a:r>
              <a:rPr lang="it-IT" sz="1800" dirty="0" smtClean="0"/>
              <a:t>   </a:t>
            </a:r>
          </a:p>
          <a:p>
            <a:pPr algn="just"/>
            <a:r>
              <a:rPr lang="it-IT" sz="1800" b="1" dirty="0" smtClean="0">
                <a:solidFill>
                  <a:srgbClr val="FF0000"/>
                </a:solidFill>
              </a:rPr>
              <a:t>   →    </a:t>
            </a:r>
            <a:r>
              <a:rPr lang="it-IT" sz="1800" b="1" dirty="0" err="1" smtClean="0"/>
              <a:t>Matching</a:t>
            </a:r>
            <a:r>
              <a:rPr lang="it-IT" sz="1800" b="1" dirty="0" smtClean="0"/>
              <a:t> of </a:t>
            </a:r>
            <a:r>
              <a:rPr lang="it-IT" sz="1800" b="1" dirty="0" err="1" smtClean="0"/>
              <a:t>observations</a:t>
            </a:r>
            <a:endParaRPr lang="it-IT" sz="18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-11838" y="3380799"/>
            <a:ext cx="1352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/>
              <a:t>Doppler</a:t>
            </a:r>
          </a:p>
          <a:p>
            <a:pPr algn="ctr"/>
            <a:r>
              <a:rPr lang="it-IT" sz="1800" dirty="0" err="1" smtClean="0"/>
              <a:t>dimming</a:t>
            </a:r>
            <a:endParaRPr lang="it-IT" sz="1800" dirty="0" smtClean="0"/>
          </a:p>
          <a:p>
            <a:pPr algn="ctr"/>
            <a:r>
              <a:rPr lang="it-IT" sz="1800" dirty="0" smtClean="0"/>
              <a:t>input</a:t>
            </a:r>
          </a:p>
          <a:p>
            <a:pPr algn="ctr"/>
            <a:r>
              <a:rPr lang="it-IT" sz="1800" dirty="0" err="1" smtClean="0"/>
              <a:t>parameters</a:t>
            </a:r>
            <a:endParaRPr lang="it-IT" sz="1800" dirty="0"/>
          </a:p>
        </p:txBody>
      </p:sp>
      <p:sp>
        <p:nvSpPr>
          <p:cNvPr id="45" name="Parentesi graffa aperta 44"/>
          <p:cNvSpPr/>
          <p:nvPr/>
        </p:nvSpPr>
        <p:spPr>
          <a:xfrm>
            <a:off x="1259632" y="2346964"/>
            <a:ext cx="362160" cy="3314284"/>
          </a:xfrm>
          <a:prstGeom prst="leftBrace">
            <a:avLst>
              <a:gd name="adj1" fmla="val 67568"/>
              <a:gd name="adj2" fmla="val 50000"/>
            </a:avLst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1482294" y="2344609"/>
            <a:ext cx="7266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 smtClean="0"/>
              <a:t>Measured</a:t>
            </a:r>
            <a:r>
              <a:rPr lang="it-IT" sz="1800" dirty="0" smtClean="0"/>
              <a:t> </a:t>
            </a:r>
            <a:r>
              <a:rPr lang="it-IT" sz="1800" dirty="0" err="1"/>
              <a:t>c</a:t>
            </a:r>
            <a:r>
              <a:rPr lang="it-IT" sz="1800" dirty="0" err="1" smtClean="0"/>
              <a:t>oronal</a:t>
            </a:r>
            <a:r>
              <a:rPr lang="it-IT" sz="1800" dirty="0" smtClean="0"/>
              <a:t> electron </a:t>
            </a:r>
            <a:r>
              <a:rPr lang="it-IT" sz="1800" dirty="0" err="1" smtClean="0"/>
              <a:t>density</a:t>
            </a:r>
            <a:r>
              <a:rPr lang="it-IT" sz="1800" dirty="0" smtClean="0"/>
              <a:t> </a:t>
            </a:r>
            <a:r>
              <a:rPr lang="it-IT" sz="1800" dirty="0" err="1" smtClean="0"/>
              <a:t>radial</a:t>
            </a:r>
            <a:r>
              <a:rPr lang="it-IT" sz="1800" dirty="0" smtClean="0"/>
              <a:t> </a:t>
            </a:r>
            <a:r>
              <a:rPr lang="it-IT" sz="1800" dirty="0" err="1" smtClean="0"/>
              <a:t>profiles</a:t>
            </a:r>
            <a:r>
              <a:rPr lang="it-IT" sz="1800" dirty="0" smtClean="0"/>
              <a:t> from standard Van De </a:t>
            </a:r>
            <a:r>
              <a:rPr lang="it-IT" sz="1800" dirty="0" err="1" smtClean="0"/>
              <a:t>Hulst</a:t>
            </a:r>
            <a:r>
              <a:rPr lang="it-IT" sz="1800" dirty="0" smtClean="0"/>
              <a:t> </a:t>
            </a:r>
            <a:r>
              <a:rPr lang="it-IT" sz="1800" dirty="0" err="1" smtClean="0"/>
              <a:t>inversion</a:t>
            </a:r>
            <a:r>
              <a:rPr lang="it-IT" sz="1800" dirty="0" smtClean="0"/>
              <a:t> of </a:t>
            </a:r>
            <a:r>
              <a:rPr lang="it-IT" sz="1800" dirty="0" err="1" smtClean="0"/>
              <a:t>pB</a:t>
            </a:r>
            <a:r>
              <a:rPr lang="it-IT" sz="1800" dirty="0" smtClean="0"/>
              <a:t> images </a:t>
            </a:r>
            <a:r>
              <a:rPr lang="it-IT" sz="1800" dirty="0"/>
              <a:t>(</a:t>
            </a:r>
            <a:r>
              <a:rPr lang="it-IT" sz="1800" dirty="0" err="1"/>
              <a:t>see</a:t>
            </a:r>
            <a:r>
              <a:rPr lang="it-IT" sz="1800" dirty="0"/>
              <a:t>, e.g., </a:t>
            </a:r>
            <a:r>
              <a:rPr lang="it-IT" sz="1800" dirty="0" err="1"/>
              <a:t>Hayes</a:t>
            </a:r>
            <a:r>
              <a:rPr lang="it-IT" sz="1800" dirty="0"/>
              <a:t> et </a:t>
            </a:r>
            <a:r>
              <a:rPr lang="it-IT" sz="1800" dirty="0" smtClean="0"/>
              <a:t>al. 2001, </a:t>
            </a:r>
            <a:r>
              <a:rPr lang="it-IT" sz="1800" dirty="0" err="1" smtClean="0"/>
              <a:t>Dolei</a:t>
            </a:r>
            <a:r>
              <a:rPr lang="it-IT" sz="1800" dirty="0" smtClean="0"/>
              <a:t> et al. 2015) </a:t>
            </a:r>
            <a:endParaRPr lang="it-IT" sz="18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1478032" y="3275692"/>
            <a:ext cx="714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T</a:t>
            </a:r>
            <a:r>
              <a:rPr lang="it-IT" sz="1800" baseline="-20000" dirty="0" smtClean="0"/>
              <a:t>e</a:t>
            </a:r>
            <a:r>
              <a:rPr lang="it-IT" sz="1800" dirty="0" smtClean="0"/>
              <a:t> </a:t>
            </a:r>
            <a:r>
              <a:rPr lang="it-IT" sz="1800" dirty="0" err="1" smtClean="0"/>
              <a:t>radial</a:t>
            </a:r>
            <a:r>
              <a:rPr lang="it-IT" sz="1800" dirty="0" smtClean="0"/>
              <a:t> </a:t>
            </a:r>
            <a:r>
              <a:rPr lang="it-IT" sz="1800" dirty="0" err="1" smtClean="0"/>
              <a:t>profile</a:t>
            </a:r>
            <a:r>
              <a:rPr lang="it-IT" sz="1800" dirty="0" smtClean="0"/>
              <a:t> from Gibson et al. (1999)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T</a:t>
            </a:r>
            <a:r>
              <a:rPr lang="it-IT" sz="1800" baseline="-20000" dirty="0" smtClean="0"/>
              <a:t>HI</a:t>
            </a:r>
            <a:r>
              <a:rPr lang="it-IT" sz="1800" dirty="0" smtClean="0"/>
              <a:t> </a:t>
            </a:r>
            <a:r>
              <a:rPr lang="it-IT" sz="1800" dirty="0" err="1" smtClean="0"/>
              <a:t>coronal</a:t>
            </a:r>
            <a:r>
              <a:rPr lang="it-IT" sz="1800" dirty="0" smtClean="0"/>
              <a:t> </a:t>
            </a:r>
            <a:r>
              <a:rPr lang="it-IT" sz="1800" dirty="0" err="1" smtClean="0"/>
              <a:t>map</a:t>
            </a:r>
            <a:r>
              <a:rPr lang="it-IT" sz="1800" dirty="0" smtClean="0"/>
              <a:t> from </a:t>
            </a:r>
            <a:r>
              <a:rPr lang="it-IT" sz="1800" dirty="0" err="1" smtClean="0"/>
              <a:t>Dolei</a:t>
            </a:r>
            <a:r>
              <a:rPr lang="it-IT" sz="1800" dirty="0" smtClean="0"/>
              <a:t> et al. (2016)  –  </a:t>
            </a:r>
            <a:r>
              <a:rPr lang="it-IT" sz="1800" dirty="0" err="1" smtClean="0"/>
              <a:t>see</a:t>
            </a:r>
            <a:r>
              <a:rPr lang="it-IT" sz="1800" dirty="0" smtClean="0"/>
              <a:t> the </a:t>
            </a:r>
            <a:r>
              <a:rPr lang="it-IT" sz="1800" dirty="0" err="1" smtClean="0"/>
              <a:t>following</a:t>
            </a:r>
            <a:r>
              <a:rPr lang="it-IT" sz="1800" dirty="0" smtClean="0"/>
              <a:t> slide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1478032" y="3895888"/>
            <a:ext cx="5110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err="1" smtClean="0"/>
              <a:t>Uniform</a:t>
            </a:r>
            <a:r>
              <a:rPr lang="it-IT" sz="1800" dirty="0" smtClean="0"/>
              <a:t> </a:t>
            </a:r>
            <a:r>
              <a:rPr lang="it-IT" sz="1800" dirty="0"/>
              <a:t>HI </a:t>
            </a:r>
            <a:r>
              <a:rPr lang="it-IT" sz="1800" dirty="0" err="1"/>
              <a:t>Lyman-alpha</a:t>
            </a:r>
            <a:r>
              <a:rPr lang="it-IT" sz="1800" dirty="0"/>
              <a:t> </a:t>
            </a:r>
            <a:r>
              <a:rPr lang="it-IT" sz="1800" dirty="0" err="1" smtClean="0"/>
              <a:t>chromospheric</a:t>
            </a:r>
            <a:endParaRPr lang="it-IT" sz="1800" dirty="0"/>
          </a:p>
          <a:p>
            <a:pPr algn="just"/>
            <a:r>
              <a:rPr lang="it-IT" sz="1800" dirty="0" smtClean="0"/>
              <a:t>     </a:t>
            </a:r>
            <a:r>
              <a:rPr lang="it-IT" sz="1800" dirty="0" err="1" smtClean="0"/>
              <a:t>profile</a:t>
            </a:r>
            <a:r>
              <a:rPr lang="it-IT" sz="1800" dirty="0" smtClean="0"/>
              <a:t> </a:t>
            </a:r>
            <a:r>
              <a:rPr lang="it-IT" sz="1800" dirty="0" err="1" smtClean="0"/>
              <a:t>representative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emission</a:t>
            </a:r>
            <a:endParaRPr lang="it-IT" sz="1800" dirty="0"/>
          </a:p>
          <a:p>
            <a:pPr algn="just"/>
            <a:r>
              <a:rPr lang="it-IT" sz="1800" dirty="0" smtClean="0"/>
              <a:t>     </a:t>
            </a:r>
            <a:r>
              <a:rPr lang="it-IT" sz="1800" dirty="0" err="1" smtClean="0"/>
              <a:t>during</a:t>
            </a:r>
            <a:r>
              <a:rPr lang="it-IT" sz="1800" dirty="0" smtClean="0"/>
              <a:t> the minimum </a:t>
            </a:r>
            <a:r>
              <a:rPr lang="it-IT" sz="1800" dirty="0" err="1" smtClean="0"/>
              <a:t>phase</a:t>
            </a:r>
            <a:r>
              <a:rPr lang="it-IT" sz="1800" dirty="0" smtClean="0"/>
              <a:t> of the solar</a:t>
            </a:r>
          </a:p>
          <a:p>
            <a:pPr algn="just"/>
            <a:r>
              <a:rPr lang="it-IT" sz="1800" dirty="0"/>
              <a:t> </a:t>
            </a:r>
            <a:r>
              <a:rPr lang="it-IT" sz="1800" dirty="0" smtClean="0"/>
              <a:t>    </a:t>
            </a:r>
            <a:r>
              <a:rPr lang="it-IT" sz="1800" dirty="0" err="1" smtClean="0"/>
              <a:t>activity</a:t>
            </a:r>
            <a:r>
              <a:rPr lang="it-IT" sz="1800" dirty="0" smtClean="0"/>
              <a:t> </a:t>
            </a:r>
            <a:r>
              <a:rPr lang="it-IT" sz="1800" dirty="0" err="1" smtClean="0"/>
              <a:t>cycle</a:t>
            </a:r>
            <a:endParaRPr lang="it-IT" sz="1800" dirty="0"/>
          </a:p>
          <a:p>
            <a:pPr algn="just"/>
            <a:r>
              <a:rPr lang="it-IT" sz="1800" dirty="0" smtClean="0"/>
              <a:t>     (</a:t>
            </a:r>
            <a:r>
              <a:rPr lang="it-IT" sz="1800" dirty="0" err="1" smtClean="0"/>
              <a:t>Lemaire</a:t>
            </a:r>
            <a:r>
              <a:rPr lang="it-IT" sz="1800" dirty="0" smtClean="0"/>
              <a:t> et al., 2002; </a:t>
            </a:r>
            <a:r>
              <a:rPr lang="it-IT" sz="1800" dirty="0" err="1" smtClean="0"/>
              <a:t>Auchère</a:t>
            </a:r>
            <a:r>
              <a:rPr lang="it-IT" sz="1800" dirty="0" smtClean="0"/>
              <a:t>, 2005)</a:t>
            </a:r>
            <a:endParaRPr lang="it-IT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/>
              <p:cNvSpPr txBox="1"/>
              <p:nvPr/>
            </p:nvSpPr>
            <p:spPr>
              <a:xfrm>
                <a:off x="2167774" y="5166355"/>
                <a:ext cx="298028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it-IT" dirty="0"/>
              </a:p>
            </p:txBody>
          </p:sp>
        </mc:Choice>
        <mc:Fallback xmlns="">
          <p:sp>
            <p:nvSpPr>
              <p:cNvPr id="49" name="CasellaDiTes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774" y="5166355"/>
                <a:ext cx="2980289" cy="738664"/>
              </a:xfrm>
              <a:prstGeom prst="rect">
                <a:avLst/>
              </a:prstGeom>
              <a:blipFill rotWithShape="1">
                <a:blip r:embed="rId32"/>
                <a:stretch>
                  <a:fillRect l="-1224" t="-3279" b="-16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reccia a destra 12"/>
          <p:cNvSpPr/>
          <p:nvPr/>
        </p:nvSpPr>
        <p:spPr>
          <a:xfrm>
            <a:off x="4896476" y="5453220"/>
            <a:ext cx="827652" cy="208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" name="Immagine 5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76287"/>
            <a:ext cx="2952328" cy="20729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87374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tif" descr="metis_template.jpg"/>
          <p:cNvPicPr>
            <a:picLocks noChangeAspect="1"/>
          </p:cNvPicPr>
          <p:nvPr/>
        </p:nvPicPr>
        <p:blipFill>
          <a:blip r:embed="rId2">
            <a:extLst/>
          </a:blip>
          <a:srcRect l="69289" r="5473"/>
          <a:stretch>
            <a:fillRect/>
          </a:stretch>
        </p:blipFill>
        <p:spPr>
          <a:xfrm rot="16200000">
            <a:off x="3915966" y="-3916100"/>
            <a:ext cx="1312070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083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517"/>
                </a:lnTo>
                <a:lnTo>
                  <a:pt x="180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age2.png" descr="asitheme_log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787909" cy="787909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10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322" y="33953"/>
            <a:ext cx="716644" cy="7200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grpSp>
        <p:nvGrpSpPr>
          <p:cNvPr id="23556" name="Group 238"/>
          <p:cNvGrpSpPr>
            <a:grpSpLocks/>
          </p:cNvGrpSpPr>
          <p:nvPr/>
        </p:nvGrpSpPr>
        <p:grpSpPr bwMode="auto">
          <a:xfrm>
            <a:off x="234950" y="6292850"/>
            <a:ext cx="8674100" cy="466725"/>
            <a:chOff x="0" y="0"/>
            <a:chExt cx="8674100" cy="466090"/>
          </a:xfrm>
        </p:grpSpPr>
        <p:pic>
          <p:nvPicPr>
            <p:cNvPr id="23565" name="image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929"/>
              <a:ext cx="457212" cy="21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12" name="image8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r="2"/>
            <a:stretch>
              <a:fillRect/>
            </a:stretch>
          </p:blipFill>
          <p:spPr>
            <a:xfrm>
              <a:off x="491450" y="115116"/>
              <a:ext cx="457201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0"/>
                  </a:moveTo>
                  <a:cubicBezTo>
                    <a:pt x="823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823" y="21600"/>
                    <a:pt x="1838" y="21600"/>
                  </a:cubicBezTo>
                  <a:lnTo>
                    <a:pt x="19762" y="21600"/>
                  </a:lnTo>
                  <a:cubicBezTo>
                    <a:pt x="20777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777" y="0"/>
                    <a:pt x="19762" y="0"/>
                  </a:cubicBezTo>
                  <a:lnTo>
                    <a:pt x="183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567" name="image9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1" y="94130"/>
              <a:ext cx="457213" cy="27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grpSp>
          <p:nvGrpSpPr>
            <p:cNvPr id="23568" name="Group 216"/>
            <p:cNvGrpSpPr>
              <a:grpSpLocks/>
            </p:cNvGrpSpPr>
            <p:nvPr/>
          </p:nvGrpSpPr>
          <p:grpSpPr bwMode="auto">
            <a:xfrm>
              <a:off x="2335288" y="48042"/>
              <a:ext cx="301495" cy="367465"/>
              <a:chOff x="0" y="0"/>
              <a:chExt cx="301493" cy="367464"/>
            </a:xfrm>
          </p:grpSpPr>
          <p:pic>
            <p:nvPicPr>
              <p:cNvPr id="23590" name="image10.t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8" y="255543"/>
                <a:ext cx="292616" cy="111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23591" name="image11.t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1838" cy="22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9" name="Group 219"/>
            <p:cNvGrpSpPr>
              <a:grpSpLocks/>
            </p:cNvGrpSpPr>
            <p:nvPr/>
          </p:nvGrpSpPr>
          <p:grpSpPr bwMode="auto">
            <a:xfrm>
              <a:off x="1895475" y="11716"/>
              <a:ext cx="367780" cy="443262"/>
              <a:chOff x="0" y="0"/>
              <a:chExt cx="367779" cy="443261"/>
            </a:xfrm>
          </p:grpSpPr>
          <p:pic>
            <p:nvPicPr>
              <p:cNvPr id="23588" name="image12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26" y="0"/>
                <a:ext cx="287054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9" name="Shape 218"/>
              <p:cNvSpPr>
                <a:spLocks noChangeArrowheads="1"/>
              </p:cNvSpPr>
              <p:nvPr/>
            </p:nvSpPr>
            <p:spPr bwMode="auto">
              <a:xfrm>
                <a:off x="0" y="224821"/>
                <a:ext cx="333584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OACt</a:t>
                </a:r>
              </a:p>
            </p:txBody>
          </p:sp>
        </p:grpSp>
        <p:grpSp>
          <p:nvGrpSpPr>
            <p:cNvPr id="23570" name="Group 222"/>
            <p:cNvGrpSpPr>
              <a:grpSpLocks/>
            </p:cNvGrpSpPr>
            <p:nvPr/>
          </p:nvGrpSpPr>
          <p:grpSpPr bwMode="auto">
            <a:xfrm>
              <a:off x="1461333" y="94130"/>
              <a:ext cx="434647" cy="300523"/>
              <a:chOff x="0" y="0"/>
              <a:chExt cx="434645" cy="300521"/>
            </a:xfrm>
          </p:grpSpPr>
          <p:pic>
            <p:nvPicPr>
              <p:cNvPr id="23586" name="image13.ti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4646" cy="11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7" name="Shape 221"/>
              <p:cNvSpPr>
                <a:spLocks noChangeArrowheads="1"/>
              </p:cNvSpPr>
              <p:nvPr/>
            </p:nvSpPr>
            <p:spPr bwMode="auto">
              <a:xfrm>
                <a:off x="10279" y="82081"/>
                <a:ext cx="293301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</a:t>
                </a:r>
              </a:p>
            </p:txBody>
          </p:sp>
        </p:grpSp>
        <p:grpSp>
          <p:nvGrpSpPr>
            <p:cNvPr id="23571" name="Group 225"/>
            <p:cNvGrpSpPr>
              <a:grpSpLocks/>
            </p:cNvGrpSpPr>
            <p:nvPr/>
          </p:nvGrpSpPr>
          <p:grpSpPr bwMode="auto">
            <a:xfrm>
              <a:off x="2636838" y="17625"/>
              <a:ext cx="406083" cy="448466"/>
              <a:chOff x="0" y="0"/>
              <a:chExt cx="406082" cy="448465"/>
            </a:xfrm>
          </p:grpSpPr>
          <p:pic>
            <p:nvPicPr>
              <p:cNvPr id="23584" name="image14.ti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20" t="10368" r="1141" b="16080"/>
              <a:stretch>
                <a:fillRect/>
              </a:stretch>
            </p:blipFill>
            <p:spPr bwMode="auto">
              <a:xfrm>
                <a:off x="46464" y="0"/>
                <a:ext cx="359619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5" name="Shape 224"/>
              <p:cNvSpPr>
                <a:spLocks noChangeArrowheads="1"/>
              </p:cNvSpPr>
              <p:nvPr/>
            </p:nvSpPr>
            <p:spPr bwMode="auto">
              <a:xfrm>
                <a:off x="0" y="230025"/>
                <a:ext cx="310565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OATs</a:t>
                </a:r>
              </a:p>
            </p:txBody>
          </p:sp>
        </p:grpSp>
        <p:pic>
          <p:nvPicPr>
            <p:cNvPr id="23572" name="image15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824" y="48455"/>
              <a:ext cx="537897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3" name="image2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955" y="54566"/>
              <a:ext cx="365770" cy="35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4" name="image16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541" y="55787"/>
              <a:ext cx="365770" cy="35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5" name="image17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654" y="53217"/>
              <a:ext cx="365770" cy="35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6" name="image18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936" y="48455"/>
              <a:ext cx="367608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7" name="image19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935" y="119218"/>
              <a:ext cx="548655" cy="22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8" name="image20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90" y="51170"/>
              <a:ext cx="365771" cy="36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9" name="image21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7" y="129116"/>
              <a:ext cx="640097" cy="20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0" name="image22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516" y="48455"/>
              <a:ext cx="31736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1" name="image23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29"/>
            <a:stretch>
              <a:fillRect/>
            </a:stretch>
          </p:blipFill>
          <p:spPr bwMode="auto">
            <a:xfrm>
              <a:off x="6437857" y="26319"/>
              <a:ext cx="278751" cy="36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2" name="image24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879" y="0"/>
              <a:ext cx="44822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3" name="image25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8" r="27251"/>
            <a:stretch>
              <a:fillRect/>
            </a:stretch>
          </p:blipFill>
          <p:spPr bwMode="auto">
            <a:xfrm>
              <a:off x="4623092" y="48455"/>
              <a:ext cx="36111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3557" name="image29.png" descr="solar_orbiter_RGB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-26988"/>
            <a:ext cx="331311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8" name="image32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93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9" name="image33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949950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0" name="image34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1" name="image35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894388"/>
            <a:ext cx="9683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2" name="image36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876925"/>
            <a:ext cx="11128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3" name="image37.jpg" descr="Logo METIS hires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193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39552" y="611976"/>
            <a:ext cx="52697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b="1" dirty="0" err="1" smtClean="0">
                <a:solidFill>
                  <a:schemeClr val="bg1"/>
                </a:solidFill>
              </a:rPr>
              <a:t>Outflow</a:t>
            </a:r>
            <a:r>
              <a:rPr lang="it-IT" sz="32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</a:rPr>
              <a:t>velocity</a:t>
            </a:r>
            <a:r>
              <a:rPr lang="it-IT" sz="3200" b="1" dirty="0" smtClean="0">
                <a:solidFill>
                  <a:schemeClr val="bg1"/>
                </a:solidFill>
              </a:rPr>
              <a:t> estimate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4860032" y="5517232"/>
            <a:ext cx="38884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800" dirty="0"/>
              <a:t> </a:t>
            </a:r>
            <a:r>
              <a:rPr lang="it-IT" sz="1800" dirty="0" smtClean="0"/>
              <a:t>T</a:t>
            </a:r>
            <a:r>
              <a:rPr lang="it-IT" sz="1800" baseline="-25000" dirty="0" smtClean="0"/>
              <a:t>HI</a:t>
            </a:r>
            <a:r>
              <a:rPr lang="it-IT" sz="1800" dirty="0" smtClean="0"/>
              <a:t> </a:t>
            </a:r>
            <a:r>
              <a:rPr lang="it-IT" sz="1800" dirty="0" err="1" smtClean="0"/>
              <a:t>map</a:t>
            </a:r>
            <a:r>
              <a:rPr lang="it-IT" sz="1800" dirty="0" smtClean="0"/>
              <a:t> from UVCS </a:t>
            </a:r>
            <a:r>
              <a:rPr lang="it-IT" sz="1800" dirty="0" err="1" smtClean="0"/>
              <a:t>Ly</a:t>
            </a:r>
            <a:r>
              <a:rPr lang="it-IT" sz="1800" dirty="0" smtClean="0"/>
              <a:t>α line </a:t>
            </a:r>
            <a:r>
              <a:rPr lang="it-IT" sz="1800" dirty="0" err="1" smtClean="0"/>
              <a:t>profiles</a:t>
            </a:r>
            <a:endParaRPr lang="it-IT" sz="1800" dirty="0" smtClean="0"/>
          </a:p>
        </p:txBody>
      </p:sp>
      <p:pic>
        <p:nvPicPr>
          <p:cNvPr id="2" name="Immagine 1" descr="te_gibson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75302"/>
            <a:ext cx="4464496" cy="3049842"/>
          </a:xfrm>
          <a:prstGeom prst="rect">
            <a:avLst/>
          </a:prstGeom>
        </p:spPr>
      </p:pic>
      <p:pic>
        <p:nvPicPr>
          <p:cNvPr id="3" name="Immagine 2" descr="tk_map_@min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4941703" cy="381642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59089" y="4869160"/>
            <a:ext cx="1732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/>
              <a:t>T</a:t>
            </a:r>
            <a:r>
              <a:rPr lang="it-IT" sz="1800" baseline="-20000" dirty="0"/>
              <a:t>e</a:t>
            </a:r>
            <a:r>
              <a:rPr lang="it-IT" sz="1800" dirty="0"/>
              <a:t> </a:t>
            </a:r>
            <a:r>
              <a:rPr lang="it-IT" sz="1800" dirty="0" err="1"/>
              <a:t>radial</a:t>
            </a:r>
            <a:r>
              <a:rPr lang="it-IT" sz="1800" dirty="0"/>
              <a:t> </a:t>
            </a:r>
            <a:r>
              <a:rPr lang="it-IT" sz="1800" dirty="0" err="1"/>
              <a:t>profile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2200785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v_map_199706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1200"/>
            <a:ext cx="5976664" cy="4615713"/>
          </a:xfrm>
          <a:prstGeom prst="rect">
            <a:avLst/>
          </a:prstGeom>
        </p:spPr>
      </p:pic>
      <p:pic>
        <p:nvPicPr>
          <p:cNvPr id="208" name="image1.tif" descr="metis_template.jpg"/>
          <p:cNvPicPr>
            <a:picLocks noChangeAspect="1"/>
          </p:cNvPicPr>
          <p:nvPr/>
        </p:nvPicPr>
        <p:blipFill>
          <a:blip r:embed="rId3">
            <a:extLst/>
          </a:blip>
          <a:srcRect l="69289" r="5473"/>
          <a:stretch>
            <a:fillRect/>
          </a:stretch>
        </p:blipFill>
        <p:spPr>
          <a:xfrm rot="16200000">
            <a:off x="3915966" y="-3916100"/>
            <a:ext cx="1312070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083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517"/>
                </a:lnTo>
                <a:lnTo>
                  <a:pt x="180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age2.png" descr="asitheme_logo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787909" cy="787909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10" name="image3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4322" y="33953"/>
            <a:ext cx="716644" cy="7200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grpSp>
        <p:nvGrpSpPr>
          <p:cNvPr id="23556" name="Group 238"/>
          <p:cNvGrpSpPr>
            <a:grpSpLocks/>
          </p:cNvGrpSpPr>
          <p:nvPr/>
        </p:nvGrpSpPr>
        <p:grpSpPr bwMode="auto">
          <a:xfrm>
            <a:off x="234950" y="6292850"/>
            <a:ext cx="8674100" cy="466725"/>
            <a:chOff x="0" y="0"/>
            <a:chExt cx="8674100" cy="466090"/>
          </a:xfrm>
        </p:grpSpPr>
        <p:pic>
          <p:nvPicPr>
            <p:cNvPr id="23565" name="image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929"/>
              <a:ext cx="457212" cy="21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12" name="image8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r="2"/>
            <a:stretch>
              <a:fillRect/>
            </a:stretch>
          </p:blipFill>
          <p:spPr>
            <a:xfrm>
              <a:off x="491450" y="115116"/>
              <a:ext cx="457201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0"/>
                  </a:moveTo>
                  <a:cubicBezTo>
                    <a:pt x="823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823" y="21600"/>
                    <a:pt x="1838" y="21600"/>
                  </a:cubicBezTo>
                  <a:lnTo>
                    <a:pt x="19762" y="21600"/>
                  </a:lnTo>
                  <a:cubicBezTo>
                    <a:pt x="20777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777" y="0"/>
                    <a:pt x="19762" y="0"/>
                  </a:cubicBezTo>
                  <a:lnTo>
                    <a:pt x="183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567" name="image9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1" y="94130"/>
              <a:ext cx="457213" cy="27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grpSp>
          <p:nvGrpSpPr>
            <p:cNvPr id="23568" name="Group 216"/>
            <p:cNvGrpSpPr>
              <a:grpSpLocks/>
            </p:cNvGrpSpPr>
            <p:nvPr/>
          </p:nvGrpSpPr>
          <p:grpSpPr bwMode="auto">
            <a:xfrm>
              <a:off x="2335288" y="48042"/>
              <a:ext cx="301495" cy="367465"/>
              <a:chOff x="0" y="0"/>
              <a:chExt cx="301493" cy="367464"/>
            </a:xfrm>
          </p:grpSpPr>
          <p:pic>
            <p:nvPicPr>
              <p:cNvPr id="23590" name="image10.t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8" y="255543"/>
                <a:ext cx="292616" cy="111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23591" name="image11.ti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1838" cy="22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9" name="Group 219"/>
            <p:cNvGrpSpPr>
              <a:grpSpLocks/>
            </p:cNvGrpSpPr>
            <p:nvPr/>
          </p:nvGrpSpPr>
          <p:grpSpPr bwMode="auto">
            <a:xfrm>
              <a:off x="1895475" y="11716"/>
              <a:ext cx="367780" cy="443262"/>
              <a:chOff x="0" y="0"/>
              <a:chExt cx="367779" cy="443261"/>
            </a:xfrm>
          </p:grpSpPr>
          <p:pic>
            <p:nvPicPr>
              <p:cNvPr id="23588" name="image12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26" y="0"/>
                <a:ext cx="287054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9" name="Shape 218"/>
              <p:cNvSpPr>
                <a:spLocks noChangeArrowheads="1"/>
              </p:cNvSpPr>
              <p:nvPr/>
            </p:nvSpPr>
            <p:spPr bwMode="auto">
              <a:xfrm>
                <a:off x="0" y="224821"/>
                <a:ext cx="333584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OACt</a:t>
                </a:r>
              </a:p>
            </p:txBody>
          </p:sp>
        </p:grpSp>
        <p:grpSp>
          <p:nvGrpSpPr>
            <p:cNvPr id="23570" name="Group 222"/>
            <p:cNvGrpSpPr>
              <a:grpSpLocks/>
            </p:cNvGrpSpPr>
            <p:nvPr/>
          </p:nvGrpSpPr>
          <p:grpSpPr bwMode="auto">
            <a:xfrm>
              <a:off x="1461333" y="94130"/>
              <a:ext cx="434647" cy="300523"/>
              <a:chOff x="0" y="0"/>
              <a:chExt cx="434645" cy="300521"/>
            </a:xfrm>
          </p:grpSpPr>
          <p:pic>
            <p:nvPicPr>
              <p:cNvPr id="23586" name="image13.ti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4646" cy="11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7" name="Shape 221"/>
              <p:cNvSpPr>
                <a:spLocks noChangeArrowheads="1"/>
              </p:cNvSpPr>
              <p:nvPr/>
            </p:nvSpPr>
            <p:spPr bwMode="auto">
              <a:xfrm>
                <a:off x="10279" y="82081"/>
                <a:ext cx="293301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OAC</a:t>
                </a:r>
              </a:p>
            </p:txBody>
          </p:sp>
        </p:grpSp>
        <p:grpSp>
          <p:nvGrpSpPr>
            <p:cNvPr id="23571" name="Group 225"/>
            <p:cNvGrpSpPr>
              <a:grpSpLocks/>
            </p:cNvGrpSpPr>
            <p:nvPr/>
          </p:nvGrpSpPr>
          <p:grpSpPr bwMode="auto">
            <a:xfrm>
              <a:off x="2636838" y="17625"/>
              <a:ext cx="406083" cy="448466"/>
              <a:chOff x="0" y="0"/>
              <a:chExt cx="406082" cy="448465"/>
            </a:xfrm>
          </p:grpSpPr>
          <p:pic>
            <p:nvPicPr>
              <p:cNvPr id="23584" name="image14.tif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20" t="10368" r="1141" b="16080"/>
              <a:stretch>
                <a:fillRect/>
              </a:stretch>
            </p:blipFill>
            <p:spPr bwMode="auto">
              <a:xfrm>
                <a:off x="46464" y="0"/>
                <a:ext cx="359619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23585" name="Shape 224"/>
              <p:cNvSpPr>
                <a:spLocks noChangeArrowheads="1"/>
              </p:cNvSpPr>
              <p:nvPr/>
            </p:nvSpPr>
            <p:spPr bwMode="auto">
              <a:xfrm>
                <a:off x="0" y="230025"/>
                <a:ext cx="310565" cy="21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r>
                  <a:rPr lang="it-IT" sz="800">
                    <a:solidFill>
                      <a:srgbClr val="376092"/>
                    </a:solidFill>
                  </a:rPr>
                  <a:t>OATs</a:t>
                </a:r>
              </a:p>
            </p:txBody>
          </p:sp>
        </p:grpSp>
        <p:pic>
          <p:nvPicPr>
            <p:cNvPr id="23572" name="image15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824" y="48455"/>
              <a:ext cx="537897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3" name="image21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955" y="54566"/>
              <a:ext cx="365770" cy="35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541" y="55787"/>
              <a:ext cx="365770" cy="35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654" y="53217"/>
              <a:ext cx="365770" cy="35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936" y="48455"/>
              <a:ext cx="367608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935" y="119218"/>
              <a:ext cx="548655" cy="22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8" name="image20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90" y="51170"/>
              <a:ext cx="365771" cy="36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79" name="image21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7" y="129116"/>
              <a:ext cx="640097" cy="20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0" name="image22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516" y="48455"/>
              <a:ext cx="31736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1" name="image23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29"/>
            <a:stretch>
              <a:fillRect/>
            </a:stretch>
          </p:blipFill>
          <p:spPr bwMode="auto">
            <a:xfrm>
              <a:off x="6437857" y="26319"/>
              <a:ext cx="278751" cy="36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2" name="image24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879" y="0"/>
              <a:ext cx="44822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3583" name="image25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8" r="27251"/>
            <a:stretch>
              <a:fillRect/>
            </a:stretch>
          </p:blipFill>
          <p:spPr bwMode="auto">
            <a:xfrm>
              <a:off x="4623092" y="48455"/>
              <a:ext cx="361114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3557" name="image29.png" descr="solar_orbiter_RGB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-26988"/>
            <a:ext cx="331311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8" name="image32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93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9" name="image33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949950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0" name="image34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949950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1" name="image35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894388"/>
            <a:ext cx="9683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2" name="image36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876925"/>
            <a:ext cx="11128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3" name="image37.jpg" descr="Logo METIS hires.jp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193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43" name="Gruppo 42"/>
          <p:cNvGrpSpPr/>
          <p:nvPr/>
        </p:nvGrpSpPr>
        <p:grpSpPr>
          <a:xfrm>
            <a:off x="3024000" y="2059200"/>
            <a:ext cx="2437757" cy="2753499"/>
            <a:chOff x="3029389" y="2060848"/>
            <a:chExt cx="2437757" cy="2753499"/>
          </a:xfrm>
        </p:grpSpPr>
        <p:sp>
          <p:nvSpPr>
            <p:cNvPr id="44" name="Ovale 43"/>
            <p:cNvSpPr>
              <a:spLocks noChangeAspect="1"/>
            </p:cNvSpPr>
            <p:nvPr/>
          </p:nvSpPr>
          <p:spPr>
            <a:xfrm>
              <a:off x="3029389" y="2376590"/>
              <a:ext cx="2437757" cy="2437757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3172146" y="2060848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800" dirty="0" smtClean="0">
                  <a:latin typeface="Calibri"/>
                  <a:cs typeface="Calibri"/>
                </a:rPr>
                <a:t>Source </a:t>
              </a:r>
              <a:r>
                <a:rPr lang="it-IT" sz="1800" dirty="0" err="1" smtClean="0">
                  <a:latin typeface="Calibri"/>
                  <a:cs typeface="Calibri"/>
                </a:rPr>
                <a:t>surface</a:t>
              </a:r>
              <a:r>
                <a:rPr lang="it-IT" sz="1800" dirty="0">
                  <a:latin typeface="Calibri"/>
                  <a:cs typeface="Calibri"/>
                </a:rPr>
                <a:t> </a:t>
              </a:r>
              <a:r>
                <a:rPr lang="it-IT" sz="1800" dirty="0" err="1" smtClean="0">
                  <a:latin typeface="Calibri"/>
                  <a:cs typeface="Calibri"/>
                </a:rPr>
                <a:t>radius</a:t>
              </a:r>
              <a:endParaRPr lang="it-IT" sz="1800" dirty="0">
                <a:latin typeface="Calibri"/>
                <a:cs typeface="Calibri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29788" y="692696"/>
            <a:ext cx="556634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b="1" dirty="0" err="1" smtClean="0">
                <a:solidFill>
                  <a:schemeClr val="bg1"/>
                </a:solidFill>
              </a:rPr>
              <a:t>Daily</a:t>
            </a:r>
            <a:r>
              <a:rPr lang="it-IT" sz="32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</a:rPr>
              <a:t>outflow</a:t>
            </a:r>
            <a:r>
              <a:rPr lang="it-IT" sz="32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</a:rPr>
              <a:t>velocity</a:t>
            </a:r>
            <a:r>
              <a:rPr lang="it-IT" sz="32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</a:rPr>
              <a:t>maps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35496" y="1988840"/>
            <a:ext cx="187317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1.5 – 4.0 </a:t>
            </a:r>
            <a:r>
              <a:rPr lang="it-IT" b="1" dirty="0" err="1" smtClean="0"/>
              <a:t>R</a:t>
            </a:r>
            <a:r>
              <a:rPr lang="it-IT" b="1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it-IT" b="1" dirty="0" smtClean="0"/>
              <a:t> </a:t>
            </a:r>
          </a:p>
          <a:p>
            <a:pPr algn="ctr"/>
            <a:endParaRPr lang="it-IT" b="1" dirty="0"/>
          </a:p>
          <a:p>
            <a:pPr algn="ctr"/>
            <a:r>
              <a:rPr lang="it-IT" sz="1800" b="1" dirty="0" smtClean="0"/>
              <a:t>Distribution of</a:t>
            </a:r>
          </a:p>
          <a:p>
            <a:pPr algn="ctr"/>
            <a:r>
              <a:rPr lang="it-IT" sz="1800" b="1" dirty="0" smtClean="0"/>
              <a:t>solar </a:t>
            </a:r>
            <a:r>
              <a:rPr lang="it-IT" sz="1800" b="1" dirty="0" err="1" smtClean="0"/>
              <a:t>wind</a:t>
            </a:r>
            <a:endParaRPr lang="it-IT" sz="1800" b="1" dirty="0" smtClean="0"/>
          </a:p>
          <a:p>
            <a:pPr algn="ctr"/>
            <a:r>
              <a:rPr lang="it-IT" sz="1800" b="1" dirty="0" err="1" smtClean="0"/>
              <a:t>speeds</a:t>
            </a:r>
            <a:r>
              <a:rPr lang="it-IT" sz="1800" b="1" dirty="0" smtClean="0"/>
              <a:t> on the</a:t>
            </a:r>
          </a:p>
          <a:p>
            <a:pPr algn="ctr"/>
            <a:r>
              <a:rPr lang="it-IT" sz="1800" b="1" dirty="0" err="1"/>
              <a:t>p</a:t>
            </a:r>
            <a:r>
              <a:rPr lang="it-IT" sz="1800" b="1" dirty="0" err="1" smtClean="0"/>
              <a:t>lane</a:t>
            </a:r>
            <a:r>
              <a:rPr lang="it-IT" sz="1800" b="1" dirty="0" smtClean="0"/>
              <a:t> of the</a:t>
            </a:r>
          </a:p>
          <a:p>
            <a:pPr algn="ctr"/>
            <a:r>
              <a:rPr lang="it-IT" sz="1800" b="1" dirty="0" err="1"/>
              <a:t>s</a:t>
            </a:r>
            <a:r>
              <a:rPr lang="it-IT" sz="1800" b="1" dirty="0" err="1" smtClean="0"/>
              <a:t>ky</a:t>
            </a:r>
            <a:r>
              <a:rPr lang="it-IT" sz="1800" b="1" dirty="0" smtClean="0"/>
              <a:t> (POS) </a:t>
            </a:r>
            <a:endParaRPr lang="it-IT" sz="1800" b="1" dirty="0"/>
          </a:p>
        </p:txBody>
      </p:sp>
      <p:sp>
        <p:nvSpPr>
          <p:cNvPr id="48" name="Rettangolo 47"/>
          <p:cNvSpPr/>
          <p:nvPr/>
        </p:nvSpPr>
        <p:spPr>
          <a:xfrm>
            <a:off x="6969026" y="2003356"/>
            <a:ext cx="218025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Time </a:t>
            </a:r>
            <a:r>
              <a:rPr lang="it-IT" b="1" dirty="0" err="1" smtClean="0"/>
              <a:t>interval</a:t>
            </a:r>
            <a:r>
              <a:rPr lang="it-IT" b="1" dirty="0" smtClean="0"/>
              <a:t>:</a:t>
            </a:r>
          </a:p>
          <a:p>
            <a:pPr algn="ctr"/>
            <a:r>
              <a:rPr lang="it-IT" b="1" dirty="0" smtClean="0"/>
              <a:t>28 </a:t>
            </a:r>
            <a:r>
              <a:rPr lang="it-IT" b="1" dirty="0" err="1" smtClean="0"/>
              <a:t>days</a:t>
            </a:r>
            <a:endParaRPr lang="it-IT" b="1" dirty="0" smtClean="0"/>
          </a:p>
          <a:p>
            <a:pPr algn="ctr"/>
            <a:r>
              <a:rPr lang="it-IT" b="1" dirty="0" smtClean="0"/>
              <a:t>1997 </a:t>
            </a:r>
            <a:r>
              <a:rPr lang="it-IT" b="1" dirty="0" err="1" smtClean="0"/>
              <a:t>June</a:t>
            </a:r>
            <a:r>
              <a:rPr lang="it-IT" b="1" dirty="0" smtClean="0"/>
              <a:t>,</a:t>
            </a:r>
          </a:p>
          <a:p>
            <a:pPr algn="ctr"/>
            <a:r>
              <a:rPr lang="it-IT" b="1" dirty="0" smtClean="0"/>
              <a:t>1st – 28th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140164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15478</TotalTime>
  <Words>624</Words>
  <Application>Microsoft Macintosh PowerPoint</Application>
  <PresentationFormat>Presentazione su schermo (4:3)</PresentationFormat>
  <Paragraphs>126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Struttura predefinita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 INAF-Osservatorio Astrofisico di Catania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COREUS - METIS</dc:title>
  <dc:creator>Daniele Spadaro</dc:creator>
  <cp:lastModifiedBy>Daniele Spadaro</cp:lastModifiedBy>
  <cp:revision>414</cp:revision>
  <dcterms:created xsi:type="dcterms:W3CDTF">2007-11-27T10:43:18Z</dcterms:created>
  <dcterms:modified xsi:type="dcterms:W3CDTF">2017-04-04T17:23:19Z</dcterms:modified>
</cp:coreProperties>
</file>