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52" r:id="rId2"/>
    <p:sldId id="348" r:id="rId3"/>
    <p:sldId id="337" r:id="rId4"/>
    <p:sldId id="338" r:id="rId5"/>
    <p:sldId id="340" r:id="rId6"/>
    <p:sldId id="339" r:id="rId7"/>
    <p:sldId id="350" r:id="rId8"/>
    <p:sldId id="351" r:id="rId9"/>
    <p:sldId id="309" r:id="rId10"/>
    <p:sldId id="307" r:id="rId11"/>
    <p:sldId id="322" r:id="rId12"/>
    <p:sldId id="342" r:id="rId13"/>
    <p:sldId id="343" r:id="rId14"/>
    <p:sldId id="344" r:id="rId15"/>
    <p:sldId id="346" r:id="rId16"/>
    <p:sldId id="347" r:id="rId17"/>
    <p:sldId id="303" r:id="rId18"/>
    <p:sldId id="353" r:id="rId19"/>
    <p:sldId id="354" r:id="rId20"/>
    <p:sldId id="349" r:id="rId21"/>
    <p:sldId id="266" r:id="rId22"/>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7" autoAdjust="0"/>
    <p:restoredTop sz="94660"/>
  </p:normalViewPr>
  <p:slideViewPr>
    <p:cSldViewPr snapToGrid="0">
      <p:cViewPr varScale="1">
        <p:scale>
          <a:sx n="99" d="100"/>
          <a:sy n="99" d="100"/>
        </p:scale>
        <p:origin x="-126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C1049B24-9F04-4508-B2DB-0E8E08D60DB6}" type="datetimeFigureOut">
              <a:rPr lang="en-US" smtClean="0"/>
              <a:t>3/31/2017</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F3EA20EA-31D9-4BD3-8431-82C075688940}" type="slidenum">
              <a:rPr lang="en-US" smtClean="0"/>
              <a:t>‹#›</a:t>
            </a:fld>
            <a:endParaRPr lang="en-US"/>
          </a:p>
        </p:txBody>
      </p:sp>
    </p:spTree>
    <p:extLst>
      <p:ext uri="{BB962C8B-B14F-4D97-AF65-F5344CB8AC3E}">
        <p14:creationId xmlns:p14="http://schemas.microsoft.com/office/powerpoint/2010/main" val="36825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629F67-C5BD-41B1-A381-A27F4C700F10}"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3A457-D2B2-40B8-8BBA-AD421C7C6C74}" type="slidenum">
              <a:rPr lang="en-US" smtClean="0"/>
              <a:t>‹#›</a:t>
            </a:fld>
            <a:endParaRPr lang="en-US"/>
          </a:p>
        </p:txBody>
      </p:sp>
    </p:spTree>
    <p:extLst>
      <p:ext uri="{BB962C8B-B14F-4D97-AF65-F5344CB8AC3E}">
        <p14:creationId xmlns:p14="http://schemas.microsoft.com/office/powerpoint/2010/main" val="43511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29F67-C5BD-41B1-A381-A27F4C700F10}"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3A457-D2B2-40B8-8BBA-AD421C7C6C74}" type="slidenum">
              <a:rPr lang="en-US" smtClean="0"/>
              <a:t>‹#›</a:t>
            </a:fld>
            <a:endParaRPr lang="en-US"/>
          </a:p>
        </p:txBody>
      </p:sp>
    </p:spTree>
    <p:extLst>
      <p:ext uri="{BB962C8B-B14F-4D97-AF65-F5344CB8AC3E}">
        <p14:creationId xmlns:p14="http://schemas.microsoft.com/office/powerpoint/2010/main" val="270696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29F67-C5BD-41B1-A381-A27F4C700F10}"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3A457-D2B2-40B8-8BBA-AD421C7C6C74}" type="slidenum">
              <a:rPr lang="en-US" smtClean="0"/>
              <a:t>‹#›</a:t>
            </a:fld>
            <a:endParaRPr lang="en-US"/>
          </a:p>
        </p:txBody>
      </p:sp>
    </p:spTree>
    <p:extLst>
      <p:ext uri="{BB962C8B-B14F-4D97-AF65-F5344CB8AC3E}">
        <p14:creationId xmlns:p14="http://schemas.microsoft.com/office/powerpoint/2010/main" val="296213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29F67-C5BD-41B1-A381-A27F4C700F10}"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3A457-D2B2-40B8-8BBA-AD421C7C6C74}" type="slidenum">
              <a:rPr lang="en-US" smtClean="0"/>
              <a:t>‹#›</a:t>
            </a:fld>
            <a:endParaRPr lang="en-US"/>
          </a:p>
        </p:txBody>
      </p:sp>
    </p:spTree>
    <p:extLst>
      <p:ext uri="{BB962C8B-B14F-4D97-AF65-F5344CB8AC3E}">
        <p14:creationId xmlns:p14="http://schemas.microsoft.com/office/powerpoint/2010/main" val="11669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629F67-C5BD-41B1-A381-A27F4C700F10}" type="datetimeFigureOut">
              <a:rPr lang="en-US" smtClean="0"/>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3A457-D2B2-40B8-8BBA-AD421C7C6C74}" type="slidenum">
              <a:rPr lang="en-US" smtClean="0"/>
              <a:t>‹#›</a:t>
            </a:fld>
            <a:endParaRPr lang="en-US"/>
          </a:p>
        </p:txBody>
      </p:sp>
    </p:spTree>
    <p:extLst>
      <p:ext uri="{BB962C8B-B14F-4D97-AF65-F5344CB8AC3E}">
        <p14:creationId xmlns:p14="http://schemas.microsoft.com/office/powerpoint/2010/main" val="417297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629F67-C5BD-41B1-A381-A27F4C700F10}"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3A457-D2B2-40B8-8BBA-AD421C7C6C74}" type="slidenum">
              <a:rPr lang="en-US" smtClean="0"/>
              <a:t>‹#›</a:t>
            </a:fld>
            <a:endParaRPr lang="en-US"/>
          </a:p>
        </p:txBody>
      </p:sp>
    </p:spTree>
    <p:extLst>
      <p:ext uri="{BB962C8B-B14F-4D97-AF65-F5344CB8AC3E}">
        <p14:creationId xmlns:p14="http://schemas.microsoft.com/office/powerpoint/2010/main" val="288603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629F67-C5BD-41B1-A381-A27F4C700F10}" type="datetimeFigureOut">
              <a:rPr lang="en-US" smtClean="0"/>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B3A457-D2B2-40B8-8BBA-AD421C7C6C74}" type="slidenum">
              <a:rPr lang="en-US" smtClean="0"/>
              <a:t>‹#›</a:t>
            </a:fld>
            <a:endParaRPr lang="en-US"/>
          </a:p>
        </p:txBody>
      </p:sp>
    </p:spTree>
    <p:extLst>
      <p:ext uri="{BB962C8B-B14F-4D97-AF65-F5344CB8AC3E}">
        <p14:creationId xmlns:p14="http://schemas.microsoft.com/office/powerpoint/2010/main" val="369470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629F67-C5BD-41B1-A381-A27F4C700F10}" type="datetimeFigureOut">
              <a:rPr lang="en-US" smtClean="0"/>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B3A457-D2B2-40B8-8BBA-AD421C7C6C74}" type="slidenum">
              <a:rPr lang="en-US" smtClean="0"/>
              <a:t>‹#›</a:t>
            </a:fld>
            <a:endParaRPr lang="en-US"/>
          </a:p>
        </p:txBody>
      </p:sp>
    </p:spTree>
    <p:extLst>
      <p:ext uri="{BB962C8B-B14F-4D97-AF65-F5344CB8AC3E}">
        <p14:creationId xmlns:p14="http://schemas.microsoft.com/office/powerpoint/2010/main" val="377236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29F67-C5BD-41B1-A381-A27F4C700F10}" type="datetimeFigureOut">
              <a:rPr lang="en-US" smtClean="0"/>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B3A457-D2B2-40B8-8BBA-AD421C7C6C74}" type="slidenum">
              <a:rPr lang="en-US" smtClean="0"/>
              <a:t>‹#›</a:t>
            </a:fld>
            <a:endParaRPr lang="en-US"/>
          </a:p>
        </p:txBody>
      </p:sp>
    </p:spTree>
    <p:extLst>
      <p:ext uri="{BB962C8B-B14F-4D97-AF65-F5344CB8AC3E}">
        <p14:creationId xmlns:p14="http://schemas.microsoft.com/office/powerpoint/2010/main" val="205969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29F67-C5BD-41B1-A381-A27F4C700F10}"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3A457-D2B2-40B8-8BBA-AD421C7C6C74}" type="slidenum">
              <a:rPr lang="en-US" smtClean="0"/>
              <a:t>‹#›</a:t>
            </a:fld>
            <a:endParaRPr lang="en-US"/>
          </a:p>
        </p:txBody>
      </p:sp>
    </p:spTree>
    <p:extLst>
      <p:ext uri="{BB962C8B-B14F-4D97-AF65-F5344CB8AC3E}">
        <p14:creationId xmlns:p14="http://schemas.microsoft.com/office/powerpoint/2010/main" val="1759534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29F67-C5BD-41B1-A381-A27F4C700F10}" type="datetimeFigureOut">
              <a:rPr lang="en-US" smtClean="0"/>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3A457-D2B2-40B8-8BBA-AD421C7C6C74}" type="slidenum">
              <a:rPr lang="en-US" smtClean="0"/>
              <a:t>‹#›</a:t>
            </a:fld>
            <a:endParaRPr lang="en-US"/>
          </a:p>
        </p:txBody>
      </p:sp>
    </p:spTree>
    <p:extLst>
      <p:ext uri="{BB962C8B-B14F-4D97-AF65-F5344CB8AC3E}">
        <p14:creationId xmlns:p14="http://schemas.microsoft.com/office/powerpoint/2010/main" val="2332981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29F67-C5BD-41B1-A381-A27F4C700F10}" type="datetimeFigureOut">
              <a:rPr lang="en-US" smtClean="0"/>
              <a:t>3/31/2017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3A457-D2B2-40B8-8BBA-AD421C7C6C74}" type="slidenum">
              <a:rPr lang="en-US" smtClean="0"/>
              <a:t>‹#›</a:t>
            </a:fld>
            <a:endParaRPr lang="en-US"/>
          </a:p>
        </p:txBody>
      </p:sp>
    </p:spTree>
    <p:extLst>
      <p:ext uri="{BB962C8B-B14F-4D97-AF65-F5344CB8AC3E}">
        <p14:creationId xmlns:p14="http://schemas.microsoft.com/office/powerpoint/2010/main" val="968699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97" y="40845"/>
            <a:ext cx="9144000" cy="984885"/>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Energetic </a:t>
            </a:r>
            <a:r>
              <a:rPr lang="en-US" sz="2400" b="1" dirty="0">
                <a:solidFill>
                  <a:srgbClr val="FF0000"/>
                </a:solidFill>
                <a:latin typeface="Times New Roman" panose="02020603050405020304" pitchFamily="18" charset="0"/>
                <a:cs typeface="Times New Roman" panose="02020603050405020304" pitchFamily="18" charset="0"/>
              </a:rPr>
              <a:t>Radiation Impacts on Space Weathering: </a:t>
            </a:r>
            <a:r>
              <a:rPr lang="en-US" sz="2400" b="1" dirty="0" smtClean="0">
                <a:solidFill>
                  <a:srgbClr val="FF0000"/>
                </a:solidFill>
                <a:latin typeface="Times New Roman" panose="02020603050405020304" pitchFamily="18" charset="0"/>
                <a:cs typeface="Times New Roman" panose="02020603050405020304" pitchFamily="18" charset="0"/>
              </a:rPr>
              <a:t>Mercury – Mars</a:t>
            </a:r>
            <a:r>
              <a:rPr lang="en-US" sz="2000" b="1" dirty="0" smtClean="0">
                <a:solidFill>
                  <a:srgbClr val="FF0000"/>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a:p>
            <a:endParaRPr lang="en-US" sz="800" b="1"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John </a:t>
            </a:r>
            <a:r>
              <a:rPr lang="en-US" dirty="0">
                <a:latin typeface="Times New Roman" panose="02020603050405020304" pitchFamily="18" charset="0"/>
                <a:cs typeface="Times New Roman" panose="02020603050405020304" pitchFamily="18" charset="0"/>
              </a:rPr>
              <a:t>F. Cooper, </a:t>
            </a:r>
            <a:r>
              <a:rPr lang="en-US" dirty="0" err="1" smtClean="0">
                <a:latin typeface="Times New Roman" panose="02020603050405020304" pitchFamily="18" charset="0"/>
                <a:cs typeface="Times New Roman" panose="02020603050405020304" pitchFamily="18" charset="0"/>
              </a:rPr>
              <a:t>Heliospheric</a:t>
            </a:r>
            <a:r>
              <a:rPr lang="en-US" dirty="0" smtClean="0">
                <a:latin typeface="Times New Roman" panose="02020603050405020304" pitchFamily="18" charset="0"/>
                <a:cs typeface="Times New Roman" panose="02020603050405020304" pitchFamily="18" charset="0"/>
              </a:rPr>
              <a:t> Physics Laboratory, NASA </a:t>
            </a:r>
            <a:r>
              <a:rPr lang="en-US" dirty="0">
                <a:latin typeface="Times New Roman" panose="02020603050405020304" pitchFamily="18" charset="0"/>
                <a:cs typeface="Times New Roman" panose="02020603050405020304" pitchFamily="18" charset="0"/>
              </a:rPr>
              <a:t>Goddard Space Flight Center</a:t>
            </a:r>
          </a:p>
          <a:p>
            <a:endParaRPr lang="en-US" sz="800"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12009" y="1821848"/>
            <a:ext cx="5502288" cy="4126716"/>
          </a:xfrm>
          <a:prstGeom prst="rect">
            <a:avLst/>
          </a:prstGeom>
        </p:spPr>
      </p:pic>
      <p:sp>
        <p:nvSpPr>
          <p:cNvPr id="4" name="TextBox 3"/>
          <p:cNvSpPr txBox="1"/>
          <p:nvPr/>
        </p:nvSpPr>
        <p:spPr>
          <a:xfrm>
            <a:off x="1814362" y="2127703"/>
            <a:ext cx="1645920" cy="646331"/>
          </a:xfrm>
          <a:prstGeom prst="rect">
            <a:avLst/>
          </a:prstGeom>
          <a:noFill/>
        </p:spPr>
        <p:txBody>
          <a:bodyPr wrap="square" rtlCol="0">
            <a:spAutoFit/>
          </a:bodyPr>
          <a:lstStyle/>
          <a:p>
            <a:pPr algn="ctr"/>
            <a:r>
              <a:rPr lang="en-US" dirty="0" smtClean="0">
                <a:solidFill>
                  <a:schemeClr val="bg1"/>
                </a:solidFill>
                <a:latin typeface="Times New Roman" panose="02020603050405020304" pitchFamily="18" charset="0"/>
                <a:cs typeface="Times New Roman" panose="02020603050405020304" pitchFamily="18" charset="0"/>
              </a:rPr>
              <a:t>$8B Selfie! JWST and Me</a:t>
            </a:r>
            <a:endParaRPr lang="en-US" dirty="0">
              <a:solidFill>
                <a:schemeClr val="bg1"/>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flipH="1">
            <a:off x="2781701" y="2754611"/>
            <a:ext cx="227455" cy="36397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27850" y="920925"/>
            <a:ext cx="4696899" cy="618630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Solar and </a:t>
            </a:r>
            <a:r>
              <a:rPr lang="en-US" dirty="0" err="1" smtClean="0">
                <a:latin typeface="Times New Roman" panose="02020603050405020304" pitchFamily="18" charset="0"/>
                <a:cs typeface="Times New Roman" panose="02020603050405020304" pitchFamily="18" charset="0"/>
              </a:rPr>
              <a:t>heliospheric</a:t>
            </a:r>
            <a:r>
              <a:rPr lang="en-US" dirty="0" smtClean="0">
                <a:latin typeface="Times New Roman" panose="02020603050405020304" pitchFamily="18" charset="0"/>
                <a:cs typeface="Times New Roman" panose="02020603050405020304" pitchFamily="18" charset="0"/>
              </a:rPr>
              <a:t> energetic particle data resources of the NASA Space Physics Data Facility (SPDF) and Virtual Energetic Particle Observatory (VEPO)</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Data question: what are are the time-averaged flux spectra of protons and He in the inner heliosphere from Mercury to Mars from the ensemble of data sources? </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How do these flux spectra compare to the 1997 – 2005 (8.25 </a:t>
            </a:r>
            <a:r>
              <a:rPr lang="en-US" dirty="0" err="1" smtClean="0">
                <a:latin typeface="Times New Roman" panose="02020603050405020304" pitchFamily="18" charset="0"/>
                <a:cs typeface="Times New Roman" panose="02020603050405020304" pitchFamily="18" charset="0"/>
              </a:rPr>
              <a:t>yr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fluence</a:t>
            </a:r>
            <a:r>
              <a:rPr lang="en-US" dirty="0" smtClean="0">
                <a:latin typeface="Times New Roman" panose="02020603050405020304" pitchFamily="18" charset="0"/>
                <a:cs typeface="Times New Roman" panose="02020603050405020304" pitchFamily="18" charset="0"/>
              </a:rPr>
              <a:t> spectra compiled by Mewaldt et al. (SSR, 2007)?</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Can the Mewaldt spectra be used as reasonable time-averaged representation for space weathering of planetary surfaces?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TBD for future work: how does the total solar energetic particle energy flux vary on yearly to solar cycle time scales?  </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TBD: what is the radial gradient of this time-averaged energy flux between the orbits of Mercury, Earth, Mars and beyond?</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TBD: </a:t>
            </a:r>
            <a:r>
              <a:rPr lang="en-US" i="1" dirty="0" smtClean="0">
                <a:latin typeface="Times New Roman" panose="02020603050405020304" pitchFamily="18" charset="0"/>
                <a:cs typeface="Times New Roman" panose="02020603050405020304" pitchFamily="18" charset="0"/>
              </a:rPr>
              <a:t>Huge expansion in data from SO, SPP!</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367815" y="6370136"/>
            <a:ext cx="1848051"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March 31, 2017</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729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SS2015_all-sc_1972-2020_1.jpg"/>
          <p:cNvPicPr>
            <a:picLocks noChangeAspect="1"/>
          </p:cNvPicPr>
          <p:nvPr/>
        </p:nvPicPr>
        <p:blipFill>
          <a:blip r:embed="rId2" cstate="print"/>
          <a:stretch>
            <a:fillRect/>
          </a:stretch>
        </p:blipFill>
        <p:spPr>
          <a:xfrm>
            <a:off x="135510" y="0"/>
            <a:ext cx="8872979" cy="6858000"/>
          </a:xfrm>
          <a:prstGeom prst="rect">
            <a:avLst/>
          </a:prstGeom>
        </p:spPr>
      </p:pic>
      <p:sp>
        <p:nvSpPr>
          <p:cNvPr id="3" name="TextBox 2"/>
          <p:cNvSpPr txBox="1"/>
          <p:nvPr/>
        </p:nvSpPr>
        <p:spPr>
          <a:xfrm>
            <a:off x="592183" y="60960"/>
            <a:ext cx="8290560" cy="1046440"/>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multi-source spectral plots and tabular data allow investigation of large scale radial and longitudinal gradients in intensities from multiple spacecraft and instrument sources, e.g. between the orbits of Mercury, Venus, Earth, Mars, and beyond …</a:t>
            </a:r>
          </a:p>
          <a:p>
            <a:endParaRPr lang="en-US" sz="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226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7265" b="8070"/>
          <a:stretch/>
        </p:blipFill>
        <p:spPr>
          <a:xfrm>
            <a:off x="558265" y="758954"/>
            <a:ext cx="7863360" cy="6022044"/>
          </a:xfrm>
          <a:prstGeom prst="rect">
            <a:avLst/>
          </a:prstGeom>
        </p:spPr>
      </p:pic>
      <p:sp>
        <p:nvSpPr>
          <p:cNvPr id="3" name="TextBox 2"/>
          <p:cNvSpPr txBox="1"/>
          <p:nvPr/>
        </p:nvSpPr>
        <p:spPr>
          <a:xfrm>
            <a:off x="163628" y="134754"/>
            <a:ext cx="8903369" cy="923330"/>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Comparison of Ulysses HISCALE and COSPIN flux spectra for protons and alphas during  two periods (1990, 2007) when Ulysses was near the 1.405 – 1.639 AU solar distance of Mars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535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069" b="2036"/>
          <a:stretch/>
        </p:blipFill>
        <p:spPr>
          <a:xfrm>
            <a:off x="0" y="163629"/>
            <a:ext cx="8877134" cy="6439302"/>
          </a:xfrm>
          <a:prstGeom prst="rect">
            <a:avLst/>
          </a:prstGeom>
        </p:spPr>
      </p:pic>
    </p:spTree>
    <p:extLst>
      <p:ext uri="{BB962C8B-B14F-4D97-AF65-F5344CB8AC3E}">
        <p14:creationId xmlns:p14="http://schemas.microsoft.com/office/powerpoint/2010/main" val="703459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57" t="10921" r="14488" b="9207"/>
          <a:stretch/>
        </p:blipFill>
        <p:spPr>
          <a:xfrm>
            <a:off x="191587" y="519763"/>
            <a:ext cx="8620710" cy="6261464"/>
          </a:xfrm>
          <a:prstGeom prst="rect">
            <a:avLst/>
          </a:prstGeom>
        </p:spPr>
      </p:pic>
      <p:sp>
        <p:nvSpPr>
          <p:cNvPr id="3" name="TextBox 2"/>
          <p:cNvSpPr txBox="1"/>
          <p:nvPr/>
        </p:nvSpPr>
        <p:spPr>
          <a:xfrm>
            <a:off x="672850" y="119653"/>
            <a:ext cx="8750282"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Helios-1 – 1 AU comparison for low (1975) and high (1979) solar activity</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973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51" t="10921" r="14096" b="10603"/>
          <a:stretch/>
        </p:blipFill>
        <p:spPr>
          <a:xfrm>
            <a:off x="252547" y="348343"/>
            <a:ext cx="8515501" cy="6069874"/>
          </a:xfrm>
          <a:prstGeom prst="rect">
            <a:avLst/>
          </a:prstGeom>
        </p:spPr>
      </p:pic>
    </p:spTree>
    <p:extLst>
      <p:ext uri="{BB962C8B-B14F-4D97-AF65-F5344CB8AC3E}">
        <p14:creationId xmlns:p14="http://schemas.microsoft.com/office/powerpoint/2010/main" val="3481931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9305" t="15246" r="14546" b="8718"/>
          <a:stretch/>
        </p:blipFill>
        <p:spPr>
          <a:xfrm>
            <a:off x="60960" y="756210"/>
            <a:ext cx="6356446" cy="5644590"/>
          </a:xfrm>
          <a:prstGeom prst="rect">
            <a:avLst/>
          </a:prstGeom>
        </p:spPr>
      </p:pic>
      <p:sp>
        <p:nvSpPr>
          <p:cNvPr id="3" name="TextBox 2"/>
          <p:cNvSpPr txBox="1"/>
          <p:nvPr/>
        </p:nvSpPr>
        <p:spPr>
          <a:xfrm>
            <a:off x="6417406" y="634290"/>
            <a:ext cx="2481943" cy="563231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Space weathering by more penetrating particles can be greatly affected by single large events during a year, e.g. 2012</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“Carrington Event” of July 23</a:t>
            </a:r>
            <a:r>
              <a:rPr lang="en-US" baseline="30000" dirty="0" smtClean="0">
                <a:latin typeface="Times New Roman" panose="02020603050405020304" pitchFamily="18" charset="0"/>
                <a:cs typeface="Times New Roman" panose="02020603050405020304" pitchFamily="18" charset="0"/>
              </a:rPr>
              <a:t>rd</a:t>
            </a:r>
            <a:r>
              <a:rPr lang="en-US" dirty="0" smtClean="0">
                <a:latin typeface="Times New Roman" panose="02020603050405020304" pitchFamily="18" charset="0"/>
                <a:cs typeface="Times New Roman" panose="02020603050405020304" pitchFamily="18" charset="0"/>
              </a:rPr>
              <a:t> provides most of the &gt;10 MeV proton flux at 1 AU during that year.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There were many other SEP events during 2012 (see time history plot below) but these mostly had softer flux spectra as per those shown through Jan. 20</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6836" y="163631"/>
            <a:ext cx="8838388"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How much are long-term averages biased by large SEP events? E.g. 2012 “Carrington Event”.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757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28" y="592186"/>
            <a:ext cx="8127999" cy="6096000"/>
          </a:xfrm>
          <a:prstGeom prst="rect">
            <a:avLst/>
          </a:prstGeom>
        </p:spPr>
      </p:pic>
      <p:sp>
        <p:nvSpPr>
          <p:cNvPr id="3" name="Rectangle 2"/>
          <p:cNvSpPr/>
          <p:nvPr/>
        </p:nvSpPr>
        <p:spPr>
          <a:xfrm>
            <a:off x="2142309" y="26129"/>
            <a:ext cx="5601061"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Stereo A LET Proton Fluxes for 2012</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942839" y="748937"/>
            <a:ext cx="195072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1.8 – 3.6 MeV</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942839" y="2155371"/>
            <a:ext cx="195072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4.0 – 6.0 MeV</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012508" y="3640183"/>
            <a:ext cx="195072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6.0 – 10.0 MeV</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942839" y="5046617"/>
            <a:ext cx="195072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10.0 – 12.0 MeV</a:t>
            </a:r>
            <a:endParaRPr lang="en-US"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4841966" y="748937"/>
            <a:ext cx="8708" cy="5712823"/>
          </a:xfrm>
          <a:prstGeom prst="line">
            <a:avLst/>
          </a:prstGeom>
          <a:ln w="50800">
            <a:solidFill>
              <a:srgbClr val="FF0000">
                <a:alpha val="25000"/>
              </a:srgb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07393" y="769427"/>
            <a:ext cx="984068"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Jan. 23</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954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82" t="1264" r="11617" b="11859"/>
          <a:stretch/>
        </p:blipFill>
        <p:spPr>
          <a:xfrm>
            <a:off x="288758" y="144378"/>
            <a:ext cx="8499107" cy="6519143"/>
          </a:xfrm>
          <a:prstGeom prst="rect">
            <a:avLst/>
          </a:prstGeom>
        </p:spPr>
      </p:pic>
    </p:spTree>
    <p:extLst>
      <p:ext uri="{BB962C8B-B14F-4D97-AF65-F5344CB8AC3E}">
        <p14:creationId xmlns:p14="http://schemas.microsoft.com/office/powerpoint/2010/main" val="3233059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98" t="8842" r="12143" b="11860"/>
          <a:stretch/>
        </p:blipFill>
        <p:spPr>
          <a:xfrm>
            <a:off x="221380" y="134753"/>
            <a:ext cx="8648530" cy="6092791"/>
          </a:xfrm>
          <a:prstGeom prst="rect">
            <a:avLst/>
          </a:prstGeom>
        </p:spPr>
      </p:pic>
    </p:spTree>
    <p:extLst>
      <p:ext uri="{BB962C8B-B14F-4D97-AF65-F5344CB8AC3E}">
        <p14:creationId xmlns:p14="http://schemas.microsoft.com/office/powerpoint/2010/main" val="136714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2909888" y="1781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829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 y="195283"/>
            <a:ext cx="5638800" cy="5591175"/>
          </a:xfrm>
          <a:prstGeom prst="rect">
            <a:avLst/>
          </a:prstGeom>
          <a:noFill/>
          <a:extLst>
            <a:ext uri="{909E8E84-426E-40DD-AFC4-6F175D3DCCD1}">
              <a14:hiddenFill xmlns:a14="http://schemas.microsoft.com/office/drawing/2010/main">
                <a:solidFill>
                  <a:srgbClr val="FFFFFF"/>
                </a:solidFill>
              </a14:hiddenFill>
            </a:ext>
          </a:extLst>
        </p:spPr>
      </p:pic>
      <p:sp>
        <p:nvSpPr>
          <p:cNvPr id="82948" name="Text Box 4"/>
          <p:cNvSpPr txBox="1">
            <a:spLocks noChangeArrowheads="1"/>
          </p:cNvSpPr>
          <p:nvPr/>
        </p:nvSpPr>
        <p:spPr bwMode="auto">
          <a:xfrm>
            <a:off x="5553776" y="139620"/>
            <a:ext cx="3590223"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u="sng" dirty="0" smtClean="0">
                <a:latin typeface="Times New Roman" panose="02020603050405020304" pitchFamily="18" charset="0"/>
                <a:cs typeface="Times New Roman" panose="02020603050405020304" pitchFamily="18" charset="0"/>
              </a:rPr>
              <a:t>Space Weathering Application </a:t>
            </a:r>
          </a:p>
          <a:p>
            <a:pPr>
              <a:spcBef>
                <a:spcPct val="50000"/>
              </a:spcBef>
            </a:pPr>
            <a:r>
              <a:rPr lang="en-US" altLang="en-US" sz="2000" b="1" dirty="0" err="1" smtClean="0">
                <a:latin typeface="Times New Roman" panose="02020603050405020304" pitchFamily="18" charset="0"/>
                <a:cs typeface="Times New Roman" panose="02020603050405020304" pitchFamily="18" charset="0"/>
              </a:rPr>
              <a:t>Radiolytic</a:t>
            </a:r>
            <a:r>
              <a:rPr lang="en-US" altLang="en-US" sz="2000" b="1" dirty="0" smtClean="0">
                <a:latin typeface="Times New Roman" panose="02020603050405020304" pitchFamily="18" charset="0"/>
                <a:cs typeface="Times New Roman" panose="02020603050405020304" pitchFamily="18" charset="0"/>
              </a:rPr>
              <a:t> Chemistry of Ices</a:t>
            </a:r>
            <a:endParaRPr lang="en-US" altLang="en-US" sz="2000" b="1" dirty="0" smtClean="0">
              <a:latin typeface="Times New Roman" panose="02020603050405020304" pitchFamily="18" charset="0"/>
              <a:cs typeface="Times New Roman" panose="02020603050405020304" pitchFamily="18" charset="0"/>
            </a:endParaRPr>
          </a:p>
          <a:p>
            <a:pPr>
              <a:spcBef>
                <a:spcPct val="50000"/>
              </a:spcBef>
            </a:pPr>
            <a:r>
              <a:rPr lang="en-US" altLang="en-US" sz="2000" b="1" dirty="0" smtClean="0">
                <a:latin typeface="Times New Roman" panose="02020603050405020304" pitchFamily="18" charset="0"/>
                <a:cs typeface="Times New Roman" panose="02020603050405020304" pitchFamily="18" charset="0"/>
              </a:rPr>
              <a:t>Time in years at 1 AU to fully process exposed surface ices at 100 eV per  16 </a:t>
            </a:r>
            <a:r>
              <a:rPr lang="en-US" altLang="en-US" sz="2000" b="1" dirty="0" err="1" smtClean="0">
                <a:latin typeface="Times New Roman" panose="02020603050405020304" pitchFamily="18" charset="0"/>
                <a:cs typeface="Times New Roman" panose="02020603050405020304" pitchFamily="18" charset="0"/>
              </a:rPr>
              <a:t>amu</a:t>
            </a:r>
            <a:r>
              <a:rPr lang="en-US" altLang="en-US" sz="2000" b="1" dirty="0" smtClean="0">
                <a:latin typeface="Times New Roman" panose="02020603050405020304" pitchFamily="18" charset="0"/>
                <a:cs typeface="Times New Roman" panose="02020603050405020304" pitchFamily="18" charset="0"/>
              </a:rPr>
              <a:t> as function of depth in cm H</a:t>
            </a:r>
            <a:r>
              <a:rPr lang="en-US" altLang="en-US" sz="2400" b="1" baseline="-25000" dirty="0" smtClean="0">
                <a:latin typeface="Times New Roman" panose="02020603050405020304" pitchFamily="18" charset="0"/>
                <a:cs typeface="Times New Roman" panose="02020603050405020304" pitchFamily="18" charset="0"/>
              </a:rPr>
              <a:t>2</a:t>
            </a:r>
            <a:r>
              <a:rPr lang="en-US" altLang="en-US" sz="2000" b="1" dirty="0" smtClean="0">
                <a:latin typeface="Times New Roman" panose="02020603050405020304" pitchFamily="18" charset="0"/>
                <a:cs typeface="Times New Roman" panose="02020603050405020304" pitchFamily="18" charset="0"/>
              </a:rPr>
              <a:t>O.</a:t>
            </a:r>
          </a:p>
          <a:p>
            <a:pPr>
              <a:spcBef>
                <a:spcPct val="50000"/>
              </a:spcBef>
            </a:pPr>
            <a:r>
              <a:rPr lang="en-US" altLang="en-US" sz="2000" b="1" dirty="0" smtClean="0">
                <a:latin typeface="Times New Roman" panose="02020603050405020304" pitchFamily="18" charset="0"/>
                <a:cs typeface="Times New Roman" panose="02020603050405020304" pitchFamily="18" charset="0"/>
              </a:rPr>
              <a:t>E.g., 1 H</a:t>
            </a:r>
            <a:r>
              <a:rPr lang="en-US" altLang="en-US" sz="2400" b="1" baseline="-25000" dirty="0" smtClean="0">
                <a:latin typeface="Times New Roman" panose="02020603050405020304" pitchFamily="18" charset="0"/>
                <a:cs typeface="Times New Roman" panose="02020603050405020304" pitchFamily="18" charset="0"/>
              </a:rPr>
              <a:t>2</a:t>
            </a:r>
            <a:r>
              <a:rPr lang="en-US" altLang="en-US" sz="2000" b="1" dirty="0" smtClean="0">
                <a:latin typeface="Times New Roman" panose="02020603050405020304" pitchFamily="18" charset="0"/>
                <a:cs typeface="Times New Roman" panose="02020603050405020304" pitchFamily="18" charset="0"/>
              </a:rPr>
              <a:t>O</a:t>
            </a:r>
            <a:r>
              <a:rPr lang="en-US" altLang="en-US" sz="2400" b="1" baseline="-25000" dirty="0" smtClean="0">
                <a:latin typeface="Times New Roman" panose="02020603050405020304" pitchFamily="18" charset="0"/>
                <a:cs typeface="Times New Roman" panose="02020603050405020304" pitchFamily="18" charset="0"/>
              </a:rPr>
              <a:t>2</a:t>
            </a:r>
            <a:r>
              <a:rPr lang="en-US" altLang="en-US" sz="2000" b="1" dirty="0" smtClean="0">
                <a:latin typeface="Times New Roman" panose="02020603050405020304" pitchFamily="18" charset="0"/>
                <a:cs typeface="Times New Roman" panose="02020603050405020304" pitchFamily="18" charset="0"/>
              </a:rPr>
              <a:t> produced per 1000 eV in H</a:t>
            </a:r>
            <a:r>
              <a:rPr lang="en-US" altLang="en-US" sz="2400" b="1" baseline="-25000" dirty="0" smtClean="0">
                <a:latin typeface="Times New Roman" panose="02020603050405020304" pitchFamily="18" charset="0"/>
                <a:cs typeface="Times New Roman" panose="02020603050405020304" pitchFamily="18" charset="0"/>
              </a:rPr>
              <a:t>2</a:t>
            </a:r>
            <a:r>
              <a:rPr lang="en-US" altLang="en-US" sz="2000" b="1" dirty="0" smtClean="0">
                <a:latin typeface="Times New Roman" panose="02020603050405020304" pitchFamily="18" charset="0"/>
                <a:cs typeface="Times New Roman" panose="02020603050405020304" pitchFamily="18" charset="0"/>
              </a:rPr>
              <a:t>O. </a:t>
            </a:r>
            <a:endParaRPr lang="en-US" altLang="en-US" sz="2000" b="1" dirty="0">
              <a:latin typeface="Times New Roman" panose="02020603050405020304" pitchFamily="18" charset="0"/>
              <a:cs typeface="Times New Roman" panose="02020603050405020304" pitchFamily="18" charset="0"/>
            </a:endParaRPr>
          </a:p>
          <a:p>
            <a:pPr marL="342900" indent="-342900">
              <a:spcBef>
                <a:spcPct val="50000"/>
              </a:spcBef>
              <a:buFont typeface="Wingdings"/>
              <a:buChar char="à"/>
            </a:pPr>
            <a:r>
              <a:rPr lang="en-US" altLang="en-US" sz="2000" b="1" dirty="0" smtClean="0">
                <a:latin typeface="Times New Roman" panose="02020603050405020304" pitchFamily="18" charset="0"/>
                <a:cs typeface="Times New Roman" panose="02020603050405020304" pitchFamily="18" charset="0"/>
                <a:sym typeface="Wingdings" panose="05000000000000000000" pitchFamily="2" charset="2"/>
              </a:rPr>
              <a:t>Affects p</a:t>
            </a:r>
            <a:r>
              <a:rPr lang="en-US" altLang="en-US" sz="2000" b="1" dirty="0" smtClean="0">
                <a:latin typeface="Times New Roman" panose="02020603050405020304" pitchFamily="18" charset="0"/>
                <a:cs typeface="Times New Roman" panose="02020603050405020304" pitchFamily="18" charset="0"/>
                <a:sym typeface="Wingdings" panose="05000000000000000000" pitchFamily="2" charset="2"/>
              </a:rPr>
              <a:t>olar </a:t>
            </a:r>
            <a:r>
              <a:rPr lang="en-US" altLang="en-US" sz="2000" b="1" dirty="0" smtClean="0">
                <a:latin typeface="Times New Roman" panose="02020603050405020304" pitchFamily="18" charset="0"/>
                <a:cs typeface="Times New Roman" panose="02020603050405020304" pitchFamily="18" charset="0"/>
                <a:sym typeface="Wingdings" panose="05000000000000000000" pitchFamily="2" charset="2"/>
              </a:rPr>
              <a:t>ices at the Moon and </a:t>
            </a:r>
            <a:r>
              <a:rPr lang="en-US" altLang="en-US" sz="2000" b="1" dirty="0" smtClean="0">
                <a:latin typeface="Times New Roman" panose="02020603050405020304" pitchFamily="18" charset="0"/>
                <a:cs typeface="Times New Roman" panose="02020603050405020304" pitchFamily="18" charset="0"/>
                <a:sym typeface="Wingdings" panose="05000000000000000000" pitchFamily="2" charset="2"/>
              </a:rPr>
              <a:t>Mercury as irradiated by energetic protons</a:t>
            </a:r>
          </a:p>
          <a:p>
            <a:pPr marL="342900" indent="-342900">
              <a:spcBef>
                <a:spcPct val="50000"/>
              </a:spcBef>
              <a:buFont typeface="Wingdings"/>
              <a:buChar char="à"/>
            </a:pPr>
            <a:r>
              <a:rPr lang="en-US" altLang="en-US" sz="2000" b="1" dirty="0" smtClean="0">
                <a:latin typeface="Times New Roman" panose="02020603050405020304" pitchFamily="18" charset="0"/>
                <a:cs typeface="Times New Roman" panose="02020603050405020304" pitchFamily="18" charset="0"/>
                <a:sym typeface="Wingdings" panose="05000000000000000000" pitchFamily="2" charset="2"/>
              </a:rPr>
              <a:t>Measurable radiation ageing of ices vs depth ?</a:t>
            </a:r>
            <a:endParaRPr lang="en-US" altLang="en-US" sz="2000" b="1" dirty="0">
              <a:latin typeface="Times New Roman" panose="02020603050405020304" pitchFamily="18" charset="0"/>
              <a:cs typeface="Times New Roman" panose="02020603050405020304" pitchFamily="18" charset="0"/>
            </a:endParaRPr>
          </a:p>
        </p:txBody>
      </p:sp>
      <p:sp>
        <p:nvSpPr>
          <p:cNvPr id="2" name="Rectangle 1"/>
          <p:cNvSpPr/>
          <p:nvPr/>
        </p:nvSpPr>
        <p:spPr>
          <a:xfrm>
            <a:off x="940526" y="322216"/>
            <a:ext cx="365760" cy="4528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06286" y="322216"/>
            <a:ext cx="557348" cy="3213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18848354">
            <a:off x="1844093" y="1500275"/>
            <a:ext cx="3876313" cy="56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8360288">
            <a:off x="407130" y="1701931"/>
            <a:ext cx="3699440" cy="56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15589" y="322216"/>
            <a:ext cx="1088571" cy="1662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06100" y="308833"/>
            <a:ext cx="939450" cy="538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8112285">
            <a:off x="1016440" y="3291599"/>
            <a:ext cx="939450" cy="538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54948" y="836203"/>
            <a:ext cx="969907" cy="538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42927" y="1285474"/>
            <a:ext cx="969907" cy="538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864326" y="750297"/>
            <a:ext cx="4561114"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13483" y="374901"/>
            <a:ext cx="1241795"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4.5 </a:t>
            </a:r>
            <a:r>
              <a:rPr lang="en-US" sz="2000" dirty="0" err="1" smtClean="0">
                <a:latin typeface="Times New Roman" panose="02020603050405020304" pitchFamily="18" charset="0"/>
                <a:cs typeface="Times New Roman" panose="02020603050405020304" pitchFamily="18" charset="0"/>
              </a:rPr>
              <a:t>Gyr</a:t>
            </a:r>
            <a:endParaRPr lang="en-US"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61852" y="6074633"/>
            <a:ext cx="1053737" cy="707886"/>
          </a:xfrm>
          <a:prstGeom prst="rect">
            <a:avLst/>
          </a:prstGeom>
          <a:noFill/>
        </p:spPr>
        <p:txBody>
          <a:bodyPr wrap="squar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1 </a:t>
            </a:r>
            <a:r>
              <a:rPr lang="en-US" sz="2000" dirty="0" err="1" smtClean="0">
                <a:solidFill>
                  <a:srgbClr val="FF0000"/>
                </a:solidFill>
                <a:latin typeface="Times New Roman" panose="02020603050405020304" pitchFamily="18" charset="0"/>
                <a:cs typeface="Times New Roman" panose="02020603050405020304" pitchFamily="18" charset="0"/>
              </a:rPr>
              <a:t>keV</a:t>
            </a:r>
            <a:endParaRPr lang="en-US" sz="2000" dirty="0" smtClean="0">
              <a:solidFill>
                <a:srgbClr val="FF0000"/>
              </a:solidFill>
              <a:latin typeface="Times New Roman" panose="02020603050405020304" pitchFamily="18" charset="0"/>
              <a:cs typeface="Times New Roman" panose="02020603050405020304" pitchFamily="18" charset="0"/>
            </a:endParaRPr>
          </a:p>
          <a:p>
            <a:r>
              <a:rPr lang="en-US" sz="2000" dirty="0" smtClean="0">
                <a:solidFill>
                  <a:srgbClr val="FF0000"/>
                </a:solidFill>
                <a:latin typeface="Times New Roman" panose="02020603050405020304" pitchFamily="18" charset="0"/>
                <a:cs typeface="Times New Roman" panose="02020603050405020304" pitchFamily="18" charset="0"/>
              </a:rPr>
              <a:t>proton</a:t>
            </a:r>
            <a:endParaRPr lang="en-US" sz="2000" dirty="0">
              <a:solidFill>
                <a:srgbClr val="FF0000"/>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162596" y="5382033"/>
            <a:ext cx="0" cy="692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91146" y="6034000"/>
            <a:ext cx="1053737" cy="707886"/>
          </a:xfrm>
          <a:prstGeom prst="rect">
            <a:avLst/>
          </a:prstGeom>
          <a:noFill/>
        </p:spPr>
        <p:txBody>
          <a:bodyPr wrap="squar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1 MeV</a:t>
            </a:r>
          </a:p>
          <a:p>
            <a:r>
              <a:rPr lang="en-US" sz="2000" dirty="0" smtClean="0">
                <a:solidFill>
                  <a:srgbClr val="FF0000"/>
                </a:solidFill>
                <a:latin typeface="Times New Roman" panose="02020603050405020304" pitchFamily="18" charset="0"/>
                <a:cs typeface="Times New Roman" panose="02020603050405020304" pitchFamily="18" charset="0"/>
              </a:rPr>
              <a:t>proton</a:t>
            </a:r>
            <a:endParaRPr lang="en-US" sz="2000" dirty="0">
              <a:solidFill>
                <a:srgbClr val="FF0000"/>
              </a:solidFill>
              <a:latin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flipV="1">
            <a:off x="2499361" y="5634446"/>
            <a:ext cx="8708" cy="4572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359704" y="5638612"/>
            <a:ext cx="8708" cy="4572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916284" y="6036933"/>
            <a:ext cx="1053737" cy="707886"/>
          </a:xfrm>
          <a:prstGeom prst="rect">
            <a:avLst/>
          </a:prstGeom>
          <a:noFill/>
        </p:spPr>
        <p:txBody>
          <a:bodyPr wrap="squar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10 MeV</a:t>
            </a:r>
          </a:p>
          <a:p>
            <a:r>
              <a:rPr lang="en-US" sz="2000" dirty="0" smtClean="0">
                <a:solidFill>
                  <a:srgbClr val="FF0000"/>
                </a:solidFill>
                <a:latin typeface="Times New Roman" panose="02020603050405020304" pitchFamily="18" charset="0"/>
                <a:cs typeface="Times New Roman" panose="02020603050405020304" pitchFamily="18" charset="0"/>
              </a:rPr>
              <a:t>proton</a:t>
            </a:r>
            <a:endParaRPr lang="en-US" sz="2000" dirty="0">
              <a:solidFill>
                <a:srgbClr val="FF0000"/>
              </a:solidFill>
              <a:latin typeface="Times New Roman" panose="02020603050405020304" pitchFamily="18" charset="0"/>
              <a:cs typeface="Times New Roman" panose="02020603050405020304" pitchFamily="18" charset="0"/>
            </a:endParaRPr>
          </a:p>
        </p:txBody>
      </p:sp>
      <p:cxnSp>
        <p:nvCxnSpPr>
          <p:cNvPr id="27" name="Straight Arrow Connector 26"/>
          <p:cNvCxnSpPr/>
          <p:nvPr/>
        </p:nvCxnSpPr>
        <p:spPr>
          <a:xfrm flipV="1">
            <a:off x="4423956" y="5382033"/>
            <a:ext cx="0" cy="692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28653" y="6041833"/>
            <a:ext cx="1174570" cy="707886"/>
          </a:xfrm>
          <a:prstGeom prst="rect">
            <a:avLst/>
          </a:prstGeom>
          <a:noFill/>
        </p:spPr>
        <p:txBody>
          <a:bodyPr wrap="squar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100 MeV</a:t>
            </a:r>
          </a:p>
          <a:p>
            <a:r>
              <a:rPr lang="en-US" sz="2000" dirty="0" smtClean="0">
                <a:solidFill>
                  <a:srgbClr val="FF0000"/>
                </a:solidFill>
                <a:latin typeface="Times New Roman" panose="02020603050405020304" pitchFamily="18" charset="0"/>
                <a:cs typeface="Times New Roman" panose="02020603050405020304" pitchFamily="18" charset="0"/>
              </a:rPr>
              <a:t>proton</a:t>
            </a:r>
            <a:endParaRPr lang="en-US" sz="2000" dirty="0">
              <a:solidFill>
                <a:srgbClr val="FF0000"/>
              </a:solidFill>
              <a:latin typeface="Times New Roman" panose="02020603050405020304" pitchFamily="18" charset="0"/>
              <a:cs typeface="Times New Roman" panose="02020603050405020304" pitchFamily="18" charset="0"/>
            </a:endParaRPr>
          </a:p>
        </p:txBody>
      </p:sp>
      <p:cxnSp>
        <p:nvCxnSpPr>
          <p:cNvPr id="29" name="Straight Connector 28"/>
          <p:cNvCxnSpPr/>
          <p:nvPr/>
        </p:nvCxnSpPr>
        <p:spPr>
          <a:xfrm flipV="1">
            <a:off x="1161535" y="247135"/>
            <a:ext cx="0" cy="51033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365157" y="424248"/>
            <a:ext cx="0" cy="51033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440195" y="325395"/>
            <a:ext cx="0" cy="51033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980672" y="5511108"/>
            <a:ext cx="3039762" cy="1200329"/>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Equivalent shielding by Earth’s atmosphere</a:t>
            </a:r>
          </a:p>
          <a:p>
            <a:r>
              <a:rPr lang="en-US" sz="2400" dirty="0" smtClean="0">
                <a:solidFill>
                  <a:srgbClr val="FF0000"/>
                </a:solidFill>
                <a:latin typeface="Times New Roman" pitchFamily="18" charset="0"/>
                <a:cs typeface="Times New Roman" pitchFamily="18" charset="0"/>
              </a:rPr>
              <a:t>(1 bar = 1000 g/cm</a:t>
            </a:r>
            <a:r>
              <a:rPr lang="en-US" sz="2400" baseline="30000" dirty="0" smtClean="0">
                <a:solidFill>
                  <a:srgbClr val="FF0000"/>
                </a:solidFill>
                <a:latin typeface="Times New Roman" pitchFamily="18" charset="0"/>
                <a:cs typeface="Times New Roman" pitchFamily="18" charset="0"/>
              </a:rPr>
              <a:t>2</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cxnSp>
        <p:nvCxnSpPr>
          <p:cNvPr id="35" name="Straight Arrow Connector 34"/>
          <p:cNvCxnSpPr/>
          <p:nvPr/>
        </p:nvCxnSpPr>
        <p:spPr>
          <a:xfrm flipH="1" flipV="1">
            <a:off x="5436973" y="5449330"/>
            <a:ext cx="387415" cy="77770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791730" y="1964725"/>
            <a:ext cx="803190" cy="369332"/>
          </a:xfrm>
          <a:prstGeom prst="rect">
            <a:avLst/>
          </a:prstGeom>
          <a:solidFill>
            <a:schemeClr val="bg1"/>
          </a:solidFill>
        </p:spPr>
        <p:txBody>
          <a:bodyPr wrap="square" rtlCol="0">
            <a:spAutoFit/>
          </a:bodyPr>
          <a:lstStyle/>
          <a:p>
            <a:endParaRPr lang="en-US" dirty="0"/>
          </a:p>
        </p:txBody>
      </p:sp>
      <p:cxnSp>
        <p:nvCxnSpPr>
          <p:cNvPr id="31" name="Straight Connector 30"/>
          <p:cNvCxnSpPr/>
          <p:nvPr/>
        </p:nvCxnSpPr>
        <p:spPr>
          <a:xfrm flipV="1">
            <a:off x="2500184" y="411892"/>
            <a:ext cx="0" cy="51033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446638" y="2570205"/>
            <a:ext cx="1050324"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10 </a:t>
            </a:r>
            <a:r>
              <a:rPr lang="en-US" sz="2000" b="1" dirty="0" err="1" smtClean="0">
                <a:solidFill>
                  <a:srgbClr val="FF0000"/>
                </a:solidFill>
                <a:latin typeface="Times New Roman" pitchFamily="18" charset="0"/>
                <a:cs typeface="Times New Roman" pitchFamily="18" charset="0"/>
              </a:rPr>
              <a:t>Myr</a:t>
            </a:r>
            <a:endParaRPr lang="en-US" sz="2000" b="1" dirty="0">
              <a:solidFill>
                <a:srgbClr val="FF0000"/>
              </a:solidFill>
              <a:latin typeface="Times New Roman" pitchFamily="18" charset="0"/>
              <a:cs typeface="Times New Roman" pitchFamily="18" charset="0"/>
            </a:endParaRPr>
          </a:p>
        </p:txBody>
      </p:sp>
      <p:sp>
        <p:nvSpPr>
          <p:cNvPr id="39" name="TextBox 38"/>
          <p:cNvSpPr txBox="1"/>
          <p:nvPr/>
        </p:nvSpPr>
        <p:spPr>
          <a:xfrm>
            <a:off x="3352799" y="1042085"/>
            <a:ext cx="1050324"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1 </a:t>
            </a:r>
            <a:r>
              <a:rPr lang="en-US" sz="2000" b="1" dirty="0" err="1" smtClean="0">
                <a:solidFill>
                  <a:srgbClr val="FF0000"/>
                </a:solidFill>
                <a:latin typeface="Times New Roman" pitchFamily="18" charset="0"/>
                <a:cs typeface="Times New Roman" pitchFamily="18" charset="0"/>
              </a:rPr>
              <a:t>Gyr</a:t>
            </a:r>
            <a:endParaRPr lang="en-US" sz="2000" b="1" dirty="0">
              <a:solidFill>
                <a:srgbClr val="FF0000"/>
              </a:solidFill>
              <a:latin typeface="Times New Roman" pitchFamily="18" charset="0"/>
              <a:cs typeface="Times New Roman" pitchFamily="18" charset="0"/>
            </a:endParaRPr>
          </a:p>
        </p:txBody>
      </p:sp>
      <p:sp>
        <p:nvSpPr>
          <p:cNvPr id="40" name="TextBox 39"/>
          <p:cNvSpPr txBox="1"/>
          <p:nvPr/>
        </p:nvSpPr>
        <p:spPr>
          <a:xfrm>
            <a:off x="321276" y="5564658"/>
            <a:ext cx="1050324"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10</a:t>
            </a:r>
            <a:r>
              <a:rPr lang="en-US" sz="2400" b="1" baseline="30000" dirty="0" smtClean="0">
                <a:solidFill>
                  <a:srgbClr val="FF0000"/>
                </a:solidFill>
                <a:latin typeface="Times New Roman" pitchFamily="18" charset="0"/>
                <a:cs typeface="Times New Roman" pitchFamily="18" charset="0"/>
              </a:rPr>
              <a:t>3</a:t>
            </a:r>
            <a:r>
              <a:rPr lang="en-US" sz="2000" b="1" dirty="0" smtClean="0">
                <a:solidFill>
                  <a:srgbClr val="FF0000"/>
                </a:solidFill>
                <a:latin typeface="Times New Roman" pitchFamily="18" charset="0"/>
                <a:cs typeface="Times New Roman" pitchFamily="18" charset="0"/>
              </a:rPr>
              <a:t> yr</a:t>
            </a:r>
            <a:endParaRPr lang="en-US" sz="2000" b="1" dirty="0">
              <a:solidFill>
                <a:srgbClr val="FF0000"/>
              </a:solidFill>
              <a:latin typeface="Times New Roman" pitchFamily="18" charset="0"/>
              <a:cs typeface="Times New Roman" pitchFamily="18" charset="0"/>
            </a:endParaRPr>
          </a:p>
        </p:txBody>
      </p:sp>
      <p:sp>
        <p:nvSpPr>
          <p:cNvPr id="6" name="TextBox 5"/>
          <p:cNvSpPr txBox="1"/>
          <p:nvPr/>
        </p:nvSpPr>
        <p:spPr>
          <a:xfrm>
            <a:off x="3550716" y="1709281"/>
            <a:ext cx="1687105" cy="203132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nferred From Mewaldt 2001 He spectrum, similar for 1997 – 2005 H spectrum (Mewaldt 2007)</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488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754" y="134754"/>
            <a:ext cx="8672363" cy="6586418"/>
          </a:xfrm>
          <a:prstGeom prst="rect">
            <a:avLst/>
          </a:prstGeom>
          <a:noFill/>
        </p:spPr>
        <p:txBody>
          <a:bodyPr wrap="square" rtlCol="0">
            <a:spAutoFit/>
          </a:bodyPr>
          <a:lstStyle/>
          <a:p>
            <a:endParaRPr lang="en-US" sz="800" dirty="0" smtClean="0">
              <a:latin typeface="Times New Roman" panose="02020603050405020304" pitchFamily="18" charset="0"/>
              <a:cs typeface="Times New Roman" panose="02020603050405020304" pitchFamily="18" charset="0"/>
            </a:endParaRPr>
          </a:p>
          <a:p>
            <a:pPr indent="182880"/>
            <a:r>
              <a:rPr lang="en-US" b="1" dirty="0" smtClean="0">
                <a:latin typeface="Times New Roman" panose="02020603050405020304" pitchFamily="18" charset="0"/>
                <a:cs typeface="Times New Roman" panose="02020603050405020304" pitchFamily="18" charset="0"/>
              </a:rPr>
              <a:t>Abstract. </a:t>
            </a:r>
            <a:r>
              <a:rPr lang="en-US" dirty="0" smtClean="0">
                <a:latin typeface="Times New Roman" panose="02020603050405020304" pitchFamily="18" charset="0"/>
                <a:cs typeface="Times New Roman" panose="02020603050405020304" pitchFamily="18" charset="0"/>
              </a:rPr>
              <a:t>Exposed </a:t>
            </a:r>
            <a:r>
              <a:rPr lang="en-US" dirty="0">
                <a:latin typeface="Times New Roman" panose="02020603050405020304" pitchFamily="18" charset="0"/>
                <a:cs typeface="Times New Roman" panose="02020603050405020304" pitchFamily="18" charset="0"/>
              </a:rPr>
              <a:t>surfaces of all airless planetary bodies in the inner solar system, from dust grains to planets and moons, are variably bombarded and  modified by solar energetic particle and photon radiation. The structural and chemical states of these surfaces evolve over thousands to billions of years in response to solar and other irradiation. Some processes of high interest include interactions with near-solar dust to form the inner source of </a:t>
            </a:r>
            <a:r>
              <a:rPr lang="en-US" dirty="0" err="1">
                <a:latin typeface="Times New Roman" panose="02020603050405020304" pitchFamily="18" charset="0"/>
                <a:cs typeface="Times New Roman" panose="02020603050405020304" pitchFamily="18" charset="0"/>
              </a:rPr>
              <a:t>suprathermal</a:t>
            </a:r>
            <a:r>
              <a:rPr lang="en-US" dirty="0">
                <a:latin typeface="Times New Roman" panose="02020603050405020304" pitchFamily="18" charset="0"/>
                <a:cs typeface="Times New Roman" panose="02020603050405020304" pitchFamily="18" charset="0"/>
              </a:rPr>
              <a:t> ions, </a:t>
            </a:r>
            <a:r>
              <a:rPr lang="en-US" dirty="0" err="1">
                <a:latin typeface="Times New Roman" panose="02020603050405020304" pitchFamily="18" charset="0"/>
                <a:cs typeface="Times New Roman" panose="02020603050405020304" pitchFamily="18" charset="0"/>
              </a:rPr>
              <a:t>radiolytic</a:t>
            </a:r>
            <a:r>
              <a:rPr lang="en-US" dirty="0">
                <a:latin typeface="Times New Roman" panose="02020603050405020304" pitchFamily="18" charset="0"/>
                <a:cs typeface="Times New Roman" panose="02020603050405020304" pitchFamily="18" charset="0"/>
              </a:rPr>
              <a:t> modification of molecular chemistry in the polar ices of Mercury and the Moon, surface and exospheric water production by surface interaction, and surface implantation of solar wind volatiles. For human exploration destinations (the Moon, asteroids, and the moons of Mars), as well as for in-space journeys to those destinations, more energetic radiation from the Sun  and other sources will contribute as hazards to human explorers, settlers, and supporting robotic systems. </a:t>
            </a:r>
            <a:endParaRPr lang="en-US" dirty="0" smtClean="0">
              <a:latin typeface="Times New Roman" panose="02020603050405020304" pitchFamily="18" charset="0"/>
              <a:cs typeface="Times New Roman" panose="02020603050405020304" pitchFamily="18" charset="0"/>
            </a:endParaRPr>
          </a:p>
          <a:p>
            <a:pPr indent="182880"/>
            <a:endParaRPr lang="en-US" dirty="0">
              <a:latin typeface="Times New Roman" panose="02020603050405020304" pitchFamily="18" charset="0"/>
              <a:cs typeface="Times New Roman" panose="02020603050405020304" pitchFamily="18" charset="0"/>
            </a:endParaRPr>
          </a:p>
          <a:p>
            <a:pPr indent="182880"/>
            <a:r>
              <a:rPr lang="en-US" dirty="0">
                <a:latin typeface="Times New Roman" panose="02020603050405020304" pitchFamily="18" charset="0"/>
                <a:cs typeface="Times New Roman" panose="02020603050405020304" pitchFamily="18" charset="0"/>
              </a:rPr>
              <a:t>This presentation reports on the cumulative flux spectra of protons and helium at plasma to cosmic ray energies in the inner solar system as derived from mission data resources of the NASA Space Physics Data Facility and the Virtual Energetic Particle Observatory operated by NASA Goddard Space Flight Center. Solar Orbiter and Solar Probe Plus will substantially add to these resources.  Do the cumulative spectra over multiple solar cycles evolve toward relatively constant forms, independent of heliocentric position inward from the orbit of Mars, such that these reference spectra can be applied to modeling of long-term space weathering effects? As averaged over all available mission data, is the inner heliosphere best modeled as a charged particle reservoir with relatively small variations in time-average intensity between the orbits of Mercury and Mars? </a:t>
            </a:r>
            <a:r>
              <a:rPr lang="en-US" dirty="0" smtClean="0">
                <a:latin typeface="Times New Roman" panose="02020603050405020304" pitchFamily="18" charset="0"/>
                <a:cs typeface="Times New Roman" panose="02020603050405020304" pitchFamily="18" charset="0"/>
              </a:rPr>
              <a:t>How do the total energy fluxes vary on yearly to solar cycle time scales, and as function of solar distance?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667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381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794" y="73342"/>
            <a:ext cx="7886700" cy="1325563"/>
          </a:xfrm>
        </p:spPr>
        <p:txBody>
          <a:bodyPr>
            <a:normAutofit/>
          </a:bodyPr>
          <a:lstStyle/>
          <a:p>
            <a:pPr algn="ctr"/>
            <a:r>
              <a:rPr lang="en-US" sz="3200" dirty="0" smtClean="0">
                <a:latin typeface="Times New Roman" panose="02020603050405020304" pitchFamily="18" charset="0"/>
                <a:cs typeface="Times New Roman" panose="02020603050405020304" pitchFamily="18" charset="0"/>
              </a:rPr>
              <a:t>References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7384" y="1233442"/>
            <a:ext cx="8351520" cy="4351338"/>
          </a:xfrm>
        </p:spPr>
        <p:txBody>
          <a:bodyPr>
            <a:normAutofit/>
          </a:bodyPr>
          <a:lstStyle/>
          <a:p>
            <a:r>
              <a:rPr lang="en-US" sz="2000" dirty="0" err="1">
                <a:latin typeface="Times New Roman" panose="02020603050405020304" pitchFamily="18" charset="0"/>
                <a:cs typeface="Times New Roman" panose="02020603050405020304" pitchFamily="18" charset="0"/>
              </a:rPr>
              <a:t>Mewaldt</a:t>
            </a:r>
            <a:r>
              <a:rPr lang="en-US" sz="2000" dirty="0">
                <a:latin typeface="Times New Roman" panose="02020603050405020304" pitchFamily="18" charset="0"/>
                <a:cs typeface="Times New Roman" panose="02020603050405020304" pitchFamily="18" charset="0"/>
              </a:rPr>
              <a:t>, R. A., G. M. Mason, G. </a:t>
            </a:r>
            <a:r>
              <a:rPr lang="en-US" sz="2000" dirty="0" err="1">
                <a:latin typeface="Times New Roman" panose="02020603050405020304" pitchFamily="18" charset="0"/>
                <a:cs typeface="Times New Roman" panose="02020603050405020304" pitchFamily="18" charset="0"/>
              </a:rPr>
              <a:t>Gloeckler</a:t>
            </a:r>
            <a:r>
              <a:rPr lang="en-US" sz="2000" dirty="0">
                <a:latin typeface="Times New Roman" panose="02020603050405020304" pitchFamily="18" charset="0"/>
                <a:cs typeface="Times New Roman" panose="02020603050405020304" pitchFamily="18" charset="0"/>
              </a:rPr>
              <a:t>, E. R. Christian, C. M. S. Cohen, A. C. Cummings, A. J. Davis, J. R. Dwyer, R. </a:t>
            </a:r>
            <a:r>
              <a:rPr lang="en-US" sz="2000" dirty="0" err="1">
                <a:latin typeface="Times New Roman" panose="02020603050405020304" pitchFamily="18" charset="0"/>
                <a:cs typeface="Times New Roman" panose="02020603050405020304" pitchFamily="18" charset="0"/>
              </a:rPr>
              <a:t>E.Gold</a:t>
            </a:r>
            <a:r>
              <a:rPr lang="en-US" sz="2000" dirty="0">
                <a:latin typeface="Times New Roman" panose="02020603050405020304" pitchFamily="18" charset="0"/>
                <a:cs typeface="Times New Roman" panose="02020603050405020304" pitchFamily="18" charset="0"/>
              </a:rPr>
              <a:t>, S. M. </a:t>
            </a:r>
            <a:r>
              <a:rPr lang="en-US" sz="2000" dirty="0" err="1">
                <a:latin typeface="Times New Roman" panose="02020603050405020304" pitchFamily="18" charset="0"/>
                <a:cs typeface="Times New Roman" panose="02020603050405020304" pitchFamily="18" charset="0"/>
              </a:rPr>
              <a:t>Krimigis</a:t>
            </a:r>
            <a:r>
              <a:rPr lang="en-US" sz="2000" dirty="0">
                <a:latin typeface="Times New Roman" panose="02020603050405020304" pitchFamily="18" charset="0"/>
                <a:cs typeface="Times New Roman" panose="02020603050405020304" pitchFamily="18" charset="0"/>
              </a:rPr>
              <a:t>, R. A. </a:t>
            </a:r>
            <a:r>
              <a:rPr lang="en-US" sz="2000" dirty="0" err="1">
                <a:latin typeface="Times New Roman" panose="02020603050405020304" pitchFamily="18" charset="0"/>
                <a:cs typeface="Times New Roman" panose="02020603050405020304" pitchFamily="18" charset="0"/>
              </a:rPr>
              <a:t>Leske</a:t>
            </a:r>
            <a:r>
              <a:rPr lang="en-US" sz="2000" dirty="0">
                <a:latin typeface="Times New Roman" panose="02020603050405020304" pitchFamily="18" charset="0"/>
                <a:cs typeface="Times New Roman" panose="02020603050405020304" pitchFamily="18" charset="0"/>
              </a:rPr>
              <a:t>, J. E. Mazur, E. C. Stone, T. T. von </a:t>
            </a:r>
            <a:r>
              <a:rPr lang="en-US" sz="2000" dirty="0" err="1">
                <a:latin typeface="Times New Roman" panose="02020603050405020304" pitchFamily="18" charset="0"/>
                <a:cs typeface="Times New Roman" panose="02020603050405020304" pitchFamily="18" charset="0"/>
              </a:rPr>
              <a:t>Rosenvinge</a:t>
            </a:r>
            <a:r>
              <a:rPr lang="en-US" sz="2000" dirty="0">
                <a:latin typeface="Times New Roman" panose="02020603050405020304" pitchFamily="18" charset="0"/>
                <a:cs typeface="Times New Roman" panose="02020603050405020304" pitchFamily="18" charset="0"/>
              </a:rPr>
              <a:t>, M. E. </a:t>
            </a:r>
            <a:r>
              <a:rPr lang="en-US" sz="2000" dirty="0" err="1">
                <a:latin typeface="Times New Roman" panose="02020603050405020304" pitchFamily="18" charset="0"/>
                <a:cs typeface="Times New Roman" panose="02020603050405020304" pitchFamily="18" charset="0"/>
              </a:rPr>
              <a:t>Widenbeck</a:t>
            </a:r>
            <a:r>
              <a:rPr lang="en-US" sz="2000" dirty="0">
                <a:latin typeface="Times New Roman" panose="02020603050405020304" pitchFamily="18" charset="0"/>
                <a:cs typeface="Times New Roman" panose="02020603050405020304" pitchFamily="18" charset="0"/>
              </a:rPr>
              <a:t>, and T. H. </a:t>
            </a:r>
            <a:r>
              <a:rPr lang="en-US" sz="2000" dirty="0" err="1">
                <a:latin typeface="Times New Roman" panose="02020603050405020304" pitchFamily="18" charset="0"/>
                <a:cs typeface="Times New Roman" panose="02020603050405020304" pitchFamily="18" charset="0"/>
              </a:rPr>
              <a:t>Zurbuchen</a:t>
            </a:r>
            <a:r>
              <a:rPr lang="en-US" sz="2000" dirty="0">
                <a:latin typeface="Times New Roman" panose="02020603050405020304" pitchFamily="18" charset="0"/>
                <a:cs typeface="Times New Roman" panose="02020603050405020304" pitchFamily="18" charset="0"/>
              </a:rPr>
              <a:t>, Long term </a:t>
            </a:r>
            <a:r>
              <a:rPr lang="en-US" sz="2000" dirty="0" err="1">
                <a:latin typeface="Times New Roman" panose="02020603050405020304" pitchFamily="18" charset="0"/>
                <a:cs typeface="Times New Roman" panose="02020603050405020304" pitchFamily="18" charset="0"/>
              </a:rPr>
              <a:t>fluences</a:t>
            </a:r>
            <a:r>
              <a:rPr lang="en-US" sz="2000" dirty="0">
                <a:latin typeface="Times New Roman" panose="02020603050405020304" pitchFamily="18" charset="0"/>
                <a:cs typeface="Times New Roman" panose="02020603050405020304" pitchFamily="18" charset="0"/>
              </a:rPr>
              <a:t> of energetic particles in the heliosphere, in </a:t>
            </a:r>
            <a:r>
              <a:rPr lang="en-US" sz="2000" i="1" dirty="0">
                <a:latin typeface="Times New Roman" panose="02020603050405020304" pitchFamily="18" charset="0"/>
                <a:cs typeface="Times New Roman" panose="02020603050405020304" pitchFamily="18" charset="0"/>
              </a:rPr>
              <a:t>Solar and Galactic Composition, AIP Conf. </a:t>
            </a:r>
            <a:r>
              <a:rPr lang="de-DE" sz="2000" i="1" dirty="0">
                <a:latin typeface="Times New Roman" panose="02020603050405020304" pitchFamily="18" charset="0"/>
                <a:cs typeface="Times New Roman" panose="02020603050405020304" pitchFamily="18" charset="0"/>
              </a:rPr>
              <a:t>Proc. 598</a:t>
            </a:r>
            <a:r>
              <a:rPr lang="de-DE" sz="2000" dirty="0">
                <a:latin typeface="Times New Roman" panose="02020603050405020304" pitchFamily="18" charset="0"/>
                <a:cs typeface="Times New Roman" panose="02020603050405020304" pitchFamily="18" charset="0"/>
              </a:rPr>
              <a:t>, pp. 165-170, R. F. Wimmer-Schweingruber (ed.), AIP, Melville, NY, 2001</a:t>
            </a:r>
            <a:r>
              <a:rPr lang="de-DE" sz="2000" dirty="0" smtClean="0">
                <a:latin typeface="Times New Roman" panose="02020603050405020304" pitchFamily="18" charset="0"/>
                <a:cs typeface="Times New Roman" panose="02020603050405020304" pitchFamily="18" charset="0"/>
              </a:rPr>
              <a:t>.</a:t>
            </a:r>
          </a:p>
          <a:p>
            <a:r>
              <a:rPr lang="en-US" sz="2000" dirty="0" err="1" smtClean="0">
                <a:latin typeface="Times New Roman" panose="02020603050405020304" pitchFamily="18" charset="0"/>
                <a:cs typeface="Times New Roman" panose="02020603050405020304" pitchFamily="18" charset="0"/>
              </a:rPr>
              <a:t>Mewaldt</a:t>
            </a:r>
            <a:r>
              <a:rPr lang="en-US" sz="2000" dirty="0" smtClean="0">
                <a:latin typeface="Times New Roman" panose="02020603050405020304" pitchFamily="18" charset="0"/>
                <a:cs typeface="Times New Roman" panose="02020603050405020304" pitchFamily="18" charset="0"/>
              </a:rPr>
              <a:t>, R. A., C. M. 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Cohen, G. M</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Mason, D. K</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Haggerty, and M. I</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Desai, </a:t>
            </a:r>
            <a:r>
              <a:rPr lang="en-US" sz="2000" dirty="0">
                <a:latin typeface="Times New Roman" panose="02020603050405020304" pitchFamily="18" charset="0"/>
                <a:cs typeface="Times New Roman" panose="02020603050405020304" pitchFamily="18" charset="0"/>
              </a:rPr>
              <a:t>Long-Term </a:t>
            </a:r>
            <a:r>
              <a:rPr lang="en-US" sz="2000" dirty="0" err="1">
                <a:latin typeface="Times New Roman" panose="02020603050405020304" pitchFamily="18" charset="0"/>
                <a:cs typeface="Times New Roman" panose="02020603050405020304" pitchFamily="18" charset="0"/>
              </a:rPr>
              <a:t>Fluences</a:t>
            </a:r>
            <a:r>
              <a:rPr lang="en-US" sz="2000" dirty="0">
                <a:latin typeface="Times New Roman" panose="02020603050405020304" pitchFamily="18" charset="0"/>
                <a:cs typeface="Times New Roman" panose="02020603050405020304" pitchFamily="18" charset="0"/>
              </a:rPr>
              <a:t> of Solar Energetic Particles from </a:t>
            </a:r>
            <a:r>
              <a:rPr lang="en-US" sz="2000" dirty="0" smtClean="0">
                <a:latin typeface="Times New Roman" panose="02020603050405020304" pitchFamily="18" charset="0"/>
                <a:cs typeface="Times New Roman" panose="02020603050405020304" pitchFamily="18" charset="0"/>
              </a:rPr>
              <a:t>H to Fe, </a:t>
            </a:r>
            <a:r>
              <a:rPr lang="it-IT" sz="2000" dirty="0" smtClean="0">
                <a:latin typeface="Times New Roman" panose="02020603050405020304" pitchFamily="18" charset="0"/>
                <a:cs typeface="Times New Roman" panose="02020603050405020304" pitchFamily="18" charset="0"/>
              </a:rPr>
              <a:t>Sp. Sci. Rev., 130, 323–328, doi:</a:t>
            </a:r>
            <a:r>
              <a:rPr lang="en-US" sz="2000" dirty="0" smtClean="0">
                <a:latin typeface="Times New Roman" panose="02020603050405020304" pitchFamily="18" charset="0"/>
                <a:cs typeface="Times New Roman" panose="02020603050405020304" pitchFamily="18" charset="0"/>
              </a:rPr>
              <a:t>10.1007/s11214-007-9200-8, 2007.</a:t>
            </a:r>
            <a:endParaRPr lang="en-US" sz="2000" dirty="0">
              <a:latin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3303459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010" t="13904" r="29806" b="5490"/>
          <a:stretch/>
        </p:blipFill>
        <p:spPr>
          <a:xfrm>
            <a:off x="0" y="0"/>
            <a:ext cx="6260965" cy="6729274"/>
          </a:xfrm>
          <a:prstGeom prst="rect">
            <a:avLst/>
          </a:prstGeom>
        </p:spPr>
      </p:pic>
      <p:sp>
        <p:nvSpPr>
          <p:cNvPr id="3" name="TextBox 2"/>
          <p:cNvSpPr txBox="1"/>
          <p:nvPr/>
        </p:nvSpPr>
        <p:spPr>
          <a:xfrm>
            <a:off x="6395677" y="917912"/>
            <a:ext cx="2453267" cy="5940088"/>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NASA Active Final Archive for non-imaging solar, </a:t>
            </a:r>
            <a:r>
              <a:rPr lang="en-US" sz="2000" b="1" dirty="0" err="1" smtClean="0">
                <a:latin typeface="Times New Roman" pitchFamily="18" charset="0"/>
                <a:cs typeface="Times New Roman" pitchFamily="18" charset="0"/>
              </a:rPr>
              <a:t>geospace</a:t>
            </a:r>
            <a:r>
              <a:rPr lang="en-US" sz="2000" b="1" dirty="0" smtClean="0">
                <a:latin typeface="Times New Roman" pitchFamily="18" charset="0"/>
                <a:cs typeface="Times New Roman" pitchFamily="18" charset="0"/>
              </a:rPr>
              <a:t>, and </a:t>
            </a:r>
            <a:r>
              <a:rPr lang="en-US" sz="2000" b="1" dirty="0" err="1" smtClean="0">
                <a:latin typeface="Times New Roman" pitchFamily="18" charset="0"/>
                <a:cs typeface="Times New Roman" pitchFamily="18" charset="0"/>
              </a:rPr>
              <a:t>heliospheric</a:t>
            </a:r>
            <a:r>
              <a:rPr lang="en-US" sz="2000" b="1" dirty="0" smtClean="0">
                <a:latin typeface="Times New Roman" pitchFamily="18" charset="0"/>
                <a:cs typeface="Times New Roman" pitchFamily="18" charset="0"/>
              </a:rPr>
              <a:t> data</a:t>
            </a:r>
          </a:p>
          <a:p>
            <a:endParaRPr lang="en-US" sz="2000" b="1" dirty="0" smtClean="0">
              <a:latin typeface="Times New Roman" pitchFamily="18" charset="0"/>
              <a:cs typeface="Times New Roman" pitchFamily="18" charset="0"/>
            </a:endParaRPr>
          </a:p>
          <a:p>
            <a:r>
              <a:rPr lang="en-US" sz="2000" b="1" dirty="0" err="1" smtClean="0">
                <a:latin typeface="Times New Roman" pitchFamily="18" charset="0"/>
                <a:cs typeface="Times New Roman" pitchFamily="18" charset="0"/>
              </a:rPr>
              <a:t>Heliophysics</a:t>
            </a:r>
            <a:r>
              <a:rPr lang="en-US" sz="2000" b="1" dirty="0" smtClean="0">
                <a:latin typeface="Times New Roman" pitchFamily="18" charset="0"/>
                <a:cs typeface="Times New Roman" pitchFamily="18" charset="0"/>
              </a:rPr>
              <a:t> Data Portal (</a:t>
            </a:r>
            <a:r>
              <a:rPr lang="en-US" sz="2000" b="1" dirty="0" err="1" smtClean="0">
                <a:latin typeface="Times New Roman" pitchFamily="18" charset="0"/>
                <a:cs typeface="Times New Roman" pitchFamily="18" charset="0"/>
              </a:rPr>
              <a:t>VxO</a:t>
            </a:r>
            <a:r>
              <a:rPr lang="en-US" sz="2000" b="1" dirty="0" smtClean="0">
                <a:latin typeface="Times New Roman" pitchFamily="18" charset="0"/>
                <a:cs typeface="Times New Roman" pitchFamily="18" charset="0"/>
              </a:rPr>
              <a:t>)</a:t>
            </a:r>
          </a:p>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Value-Added Data Services </a:t>
            </a:r>
          </a:p>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CDAWeb</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OMNIWeb</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HelioWeb</a:t>
            </a: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SSCWeb</a:t>
            </a:r>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Common Data Format (CDF) standards and tools</a:t>
            </a:r>
            <a:endParaRPr lang="en-US" sz="2000" b="1" dirty="0">
              <a:latin typeface="Times New Roman" pitchFamily="18" charset="0"/>
              <a:cs typeface="Times New Roman" pitchFamily="18" charset="0"/>
            </a:endParaRPr>
          </a:p>
        </p:txBody>
      </p:sp>
      <p:sp>
        <p:nvSpPr>
          <p:cNvPr id="4" name="TextBox 3"/>
          <p:cNvSpPr txBox="1"/>
          <p:nvPr/>
        </p:nvSpPr>
        <p:spPr>
          <a:xfrm>
            <a:off x="6395677" y="434516"/>
            <a:ext cx="2677759" cy="461665"/>
          </a:xfrm>
          <a:prstGeom prst="rect">
            <a:avLst/>
          </a:prstGeom>
          <a:solidFill>
            <a:schemeClr val="bg1"/>
          </a:solidFill>
        </p:spPr>
        <p:txBody>
          <a:bodyPr wrap="square" rtlCol="0">
            <a:spAutoFit/>
          </a:bodyPr>
          <a:lstStyle/>
          <a:p>
            <a:r>
              <a:rPr lang="en-US" sz="2400" b="1" dirty="0" smtClean="0">
                <a:latin typeface="Times New Roman" pitchFamily="18" charset="0"/>
                <a:cs typeface="Times New Roman" pitchFamily="18" charset="0"/>
              </a:rPr>
              <a:t>spdf.gsfc.nasa.gov</a:t>
            </a:r>
            <a:endParaRPr lang="en-US" sz="2400" b="1" dirty="0">
              <a:latin typeface="Times New Roman" pitchFamily="18" charset="0"/>
              <a:cs typeface="Times New Roman" pitchFamily="18" charset="0"/>
            </a:endParaRPr>
          </a:p>
        </p:txBody>
      </p:sp>
      <p:sp>
        <p:nvSpPr>
          <p:cNvPr id="5" name="Rectangle 4"/>
          <p:cNvSpPr/>
          <p:nvPr/>
        </p:nvSpPr>
        <p:spPr>
          <a:xfrm>
            <a:off x="88271" y="6125592"/>
            <a:ext cx="1491916" cy="32379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92435" y="65184"/>
            <a:ext cx="4929051"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Project Scientist: Robert E. McGuire NASA GSFC</a:t>
            </a:r>
          </a:p>
        </p:txBody>
      </p:sp>
    </p:spTree>
    <p:extLst>
      <p:ext uri="{BB962C8B-B14F-4D97-AF65-F5344CB8AC3E}">
        <p14:creationId xmlns:p14="http://schemas.microsoft.com/office/powerpoint/2010/main" val="889658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000" t="14337" r="21700" b="10184"/>
          <a:stretch/>
        </p:blipFill>
        <p:spPr>
          <a:xfrm>
            <a:off x="64167" y="92639"/>
            <a:ext cx="8853410" cy="6447498"/>
          </a:xfrm>
          <a:prstGeom prst="rect">
            <a:avLst/>
          </a:prstGeom>
        </p:spPr>
      </p:pic>
      <p:sp>
        <p:nvSpPr>
          <p:cNvPr id="3" name="TextBox 2"/>
          <p:cNvSpPr txBox="1"/>
          <p:nvPr/>
        </p:nvSpPr>
        <p:spPr>
          <a:xfrm>
            <a:off x="3730773" y="2900890"/>
            <a:ext cx="3111190" cy="461665"/>
          </a:xfrm>
          <a:prstGeom prst="rect">
            <a:avLst/>
          </a:prstGeom>
          <a:noFill/>
        </p:spPr>
        <p:txBody>
          <a:bodyPr wrap="square" rtlCol="0">
            <a:spAutoFit/>
          </a:bodyPr>
          <a:lstStyle/>
          <a:p>
            <a:r>
              <a:rPr lang="en-US" sz="2400" b="1" dirty="0" smtClean="0">
                <a:solidFill>
                  <a:srgbClr val="FFFF00"/>
                </a:solidFill>
                <a:latin typeface="Times New Roman" pitchFamily="18" charset="0"/>
                <a:cs typeface="Times New Roman" pitchFamily="18" charset="0"/>
              </a:rPr>
              <a:t>vepo.gsfc.nasa.gov</a:t>
            </a:r>
            <a:endParaRPr lang="en-US" sz="2400" b="1" dirty="0">
              <a:solidFill>
                <a:srgbClr val="FFFF00"/>
              </a:solidFill>
              <a:latin typeface="Times New Roman" pitchFamily="18" charset="0"/>
              <a:cs typeface="Times New Roman" pitchFamily="18" charset="0"/>
            </a:endParaRPr>
          </a:p>
        </p:txBody>
      </p:sp>
      <p:sp>
        <p:nvSpPr>
          <p:cNvPr id="4" name="Rectangle 3"/>
          <p:cNvSpPr/>
          <p:nvPr/>
        </p:nvSpPr>
        <p:spPr>
          <a:xfrm>
            <a:off x="2521409" y="6170805"/>
            <a:ext cx="6396168" cy="369332"/>
          </a:xfrm>
          <a:prstGeom prst="rect">
            <a:avLst/>
          </a:prstGeom>
          <a:solidFill>
            <a:schemeClr val="bg1"/>
          </a:solidFill>
        </p:spPr>
        <p:txBody>
          <a:bodyPr wrap="square">
            <a:spAutoFit/>
          </a:bodyPr>
          <a:lstStyle/>
          <a:p>
            <a:pPr algn="ctr"/>
            <a:r>
              <a:rPr lang="en-US" b="1" dirty="0" smtClean="0">
                <a:solidFill>
                  <a:srgbClr val="FF0000"/>
                </a:solidFill>
                <a:latin typeface="Times New Roman" pitchFamily="18" charset="0"/>
                <a:cs typeface="Times New Roman" pitchFamily="18" charset="0"/>
              </a:rPr>
              <a:t>Warning: Be </a:t>
            </a:r>
            <a:r>
              <a:rPr lang="en-US" b="1" dirty="0">
                <a:solidFill>
                  <a:srgbClr val="FF0000"/>
                </a:solidFill>
                <a:latin typeface="Times New Roman" pitchFamily="18" charset="0"/>
                <a:cs typeface="Times New Roman" pitchFamily="18" charset="0"/>
              </a:rPr>
              <a:t>careful what data you look for, you may find it !</a:t>
            </a:r>
          </a:p>
        </p:txBody>
      </p:sp>
      <p:sp>
        <p:nvSpPr>
          <p:cNvPr id="5" name="TextBox 4"/>
          <p:cNvSpPr txBox="1"/>
          <p:nvPr/>
        </p:nvSpPr>
        <p:spPr>
          <a:xfrm>
            <a:off x="4110446" y="3587931"/>
            <a:ext cx="503355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Principal Investigator: John F. Cooper, NASA GSFC</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192774" y="6216344"/>
            <a:ext cx="1853740" cy="32379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675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48" t="14596" r="66020" b="4199"/>
          <a:stretch/>
        </p:blipFill>
        <p:spPr>
          <a:xfrm>
            <a:off x="225958" y="182878"/>
            <a:ext cx="4144052" cy="6542673"/>
          </a:xfrm>
          <a:prstGeom prst="rect">
            <a:avLst/>
          </a:prstGeom>
        </p:spPr>
      </p:pic>
      <p:sp>
        <p:nvSpPr>
          <p:cNvPr id="3" name="TextBox 2"/>
          <p:cNvSpPr txBox="1"/>
          <p:nvPr/>
        </p:nvSpPr>
        <p:spPr>
          <a:xfrm>
            <a:off x="3648889" y="354576"/>
            <a:ext cx="5495109" cy="6494085"/>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VEPO Multi-Source Spectral Plots  (MSSP-1) for differential flux spectra of protons and alphas in the </a:t>
            </a:r>
            <a:r>
              <a:rPr lang="en-US" sz="2000" b="1" dirty="0">
                <a:solidFill>
                  <a:srgbClr val="FF0000"/>
                </a:solidFill>
                <a:latin typeface="Times New Roman" pitchFamily="18" charset="0"/>
                <a:cs typeface="Times New Roman" pitchFamily="18" charset="0"/>
              </a:rPr>
              <a:t>heliosphere. H – Ni heavy ion </a:t>
            </a:r>
            <a:r>
              <a:rPr lang="en-US" sz="2000" b="1" dirty="0" smtClean="0">
                <a:solidFill>
                  <a:srgbClr val="FF0000"/>
                </a:solidFill>
                <a:latin typeface="Times New Roman" pitchFamily="18" charset="0"/>
                <a:cs typeface="Times New Roman" pitchFamily="18" charset="0"/>
              </a:rPr>
              <a:t>flux spectra also available from selected sources.</a:t>
            </a:r>
            <a:endParaRPr lang="en-US" sz="2000" b="1" dirty="0" smtClean="0">
              <a:solidFill>
                <a:srgbClr val="FF0000"/>
              </a:solidFill>
              <a:latin typeface="Times New Roman" pitchFamily="18" charset="0"/>
              <a:cs typeface="Times New Roman" pitchFamily="18" charset="0"/>
            </a:endParaRPr>
          </a:p>
          <a:p>
            <a:endParaRPr lang="en-US" sz="800" b="1" dirty="0">
              <a:solidFill>
                <a:srgbClr val="FF0000"/>
              </a:solidFill>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Other plot types including time history, ratio, and scatterplots. H – Ni heavy ion data</a:t>
            </a:r>
            <a:endParaRPr lang="en-US" sz="2000" b="1" dirty="0" smtClean="0">
              <a:solidFill>
                <a:srgbClr val="FF0000"/>
              </a:solidFill>
              <a:latin typeface="Times New Roman" pitchFamily="18" charset="0"/>
              <a:cs typeface="Times New Roman" pitchFamily="18" charset="0"/>
            </a:endParaRPr>
          </a:p>
          <a:p>
            <a:endParaRPr lang="en-US" sz="800" b="1" dirty="0">
              <a:solidFill>
                <a:srgbClr val="FF0000"/>
              </a:solidFill>
              <a:latin typeface="Times New Roman" pitchFamily="18" charset="0"/>
              <a:cs typeface="Times New Roman" pitchFamily="18" charset="0"/>
            </a:endParaRPr>
          </a:p>
          <a:p>
            <a:r>
              <a:rPr lang="en-US" sz="2000" b="1" u="sng" dirty="0" smtClean="0">
                <a:solidFill>
                  <a:srgbClr val="FF0000"/>
                </a:solidFill>
                <a:latin typeface="Times New Roman" pitchFamily="18" charset="0"/>
                <a:cs typeface="Times New Roman" pitchFamily="18" charset="0"/>
              </a:rPr>
              <a:t>Sources</a:t>
            </a:r>
          </a:p>
          <a:p>
            <a:r>
              <a:rPr lang="en-US" sz="2000" b="1" dirty="0" smtClean="0">
                <a:solidFill>
                  <a:srgbClr val="FF0000"/>
                </a:solidFill>
                <a:latin typeface="Times New Roman" pitchFamily="18" charset="0"/>
                <a:cs typeface="Times New Roman" pitchFamily="18" charset="0"/>
              </a:rPr>
              <a:t>ACE EPAM, SIS, ULEIS, SEPICA</a:t>
            </a:r>
          </a:p>
          <a:p>
            <a:r>
              <a:rPr lang="en-US" sz="2000" b="1" dirty="0">
                <a:solidFill>
                  <a:srgbClr val="FF0000"/>
                </a:solidFill>
                <a:latin typeface="Times New Roman" pitchFamily="18" charset="0"/>
                <a:cs typeface="Times New Roman" pitchFamily="18" charset="0"/>
              </a:rPr>
              <a:t>ACE SWICS 2008 – 2011 (+ more TBD)</a:t>
            </a:r>
          </a:p>
          <a:p>
            <a:r>
              <a:rPr lang="en-US" sz="2000" b="1" dirty="0" smtClean="0">
                <a:solidFill>
                  <a:srgbClr val="FF0000"/>
                </a:solidFill>
                <a:latin typeface="Times New Roman" pitchFamily="18" charset="0"/>
                <a:cs typeface="Times New Roman" pitchFamily="18" charset="0"/>
              </a:rPr>
              <a:t>GOES 8, 11, 13</a:t>
            </a:r>
          </a:p>
          <a:p>
            <a:r>
              <a:rPr lang="en-US" sz="2000" b="1" dirty="0" smtClean="0">
                <a:solidFill>
                  <a:srgbClr val="FF0000"/>
                </a:solidFill>
                <a:latin typeface="Times New Roman" pitchFamily="18" charset="0"/>
                <a:cs typeface="Times New Roman" pitchFamily="18" charset="0"/>
              </a:rPr>
              <a:t>Helios 1-2 E6, E7</a:t>
            </a:r>
          </a:p>
          <a:p>
            <a:r>
              <a:rPr lang="en-US" sz="2000" b="1" dirty="0" smtClean="0">
                <a:solidFill>
                  <a:srgbClr val="FF0000"/>
                </a:solidFill>
                <a:latin typeface="Times New Roman" pitchFamily="18" charset="0"/>
                <a:cs typeface="Times New Roman" pitchFamily="18" charset="0"/>
              </a:rPr>
              <a:t>IMP-8 CRNC, GME</a:t>
            </a:r>
          </a:p>
          <a:p>
            <a:r>
              <a:rPr lang="en-US" sz="2000" b="1" dirty="0" smtClean="0">
                <a:solidFill>
                  <a:srgbClr val="FF0000"/>
                </a:solidFill>
                <a:latin typeface="Times New Roman" pitchFamily="18" charset="0"/>
                <a:cs typeface="Times New Roman" pitchFamily="18" charset="0"/>
              </a:rPr>
              <a:t>Pioneer 10-11 CRT (+ CPI TBD)</a:t>
            </a:r>
          </a:p>
          <a:p>
            <a:r>
              <a:rPr lang="en-US" sz="2000" b="1" dirty="0" smtClean="0">
                <a:solidFill>
                  <a:srgbClr val="FF0000"/>
                </a:solidFill>
                <a:latin typeface="Times New Roman" pitchFamily="18" charset="0"/>
                <a:cs typeface="Times New Roman" pitchFamily="18" charset="0"/>
              </a:rPr>
              <a:t>SOHO ERNE</a:t>
            </a:r>
          </a:p>
          <a:p>
            <a:r>
              <a:rPr lang="en-US" sz="2000" b="1" dirty="0" smtClean="0">
                <a:solidFill>
                  <a:srgbClr val="FF0000"/>
                </a:solidFill>
                <a:latin typeface="Times New Roman" pitchFamily="18" charset="0"/>
                <a:cs typeface="Times New Roman" pitchFamily="18" charset="0"/>
              </a:rPr>
              <a:t>STEREO A-B HET, LET, SIT</a:t>
            </a:r>
          </a:p>
          <a:p>
            <a:r>
              <a:rPr lang="en-US" sz="2000" b="1" dirty="0" smtClean="0">
                <a:solidFill>
                  <a:srgbClr val="FF0000"/>
                </a:solidFill>
                <a:latin typeface="Times New Roman" pitchFamily="18" charset="0"/>
                <a:cs typeface="Times New Roman" pitchFamily="18" charset="0"/>
              </a:rPr>
              <a:t>Ulysses COSPIN, HISCALE</a:t>
            </a:r>
          </a:p>
          <a:p>
            <a:r>
              <a:rPr lang="en-US" sz="2000" b="1" dirty="0" smtClean="0">
                <a:solidFill>
                  <a:srgbClr val="FF0000"/>
                </a:solidFill>
                <a:latin typeface="Times New Roman" pitchFamily="18" charset="0"/>
                <a:cs typeface="Times New Roman" pitchFamily="18" charset="0"/>
              </a:rPr>
              <a:t>Voyager 1-2 LECP, CRS</a:t>
            </a:r>
          </a:p>
          <a:p>
            <a:r>
              <a:rPr lang="en-US" sz="2000" b="1" dirty="0" smtClean="0">
                <a:solidFill>
                  <a:srgbClr val="FF0000"/>
                </a:solidFill>
                <a:latin typeface="Times New Roman" pitchFamily="18" charset="0"/>
                <a:cs typeface="Times New Roman" pitchFamily="18" charset="0"/>
              </a:rPr>
              <a:t>WIND EPACT LEMT, APE-B</a:t>
            </a:r>
          </a:p>
          <a:p>
            <a:r>
              <a:rPr lang="en-US" sz="2000" b="1" dirty="0" smtClean="0">
                <a:solidFill>
                  <a:srgbClr val="FF0000"/>
                </a:solidFill>
                <a:latin typeface="Times New Roman" pitchFamily="18" charset="0"/>
                <a:cs typeface="Times New Roman" pitchFamily="18" charset="0"/>
              </a:rPr>
              <a:t>New Horizons: SWAP, PEPSII data will come later via Planetary Data </a:t>
            </a:r>
            <a:r>
              <a:rPr lang="en-US" sz="2000" b="1" dirty="0" smtClean="0">
                <a:solidFill>
                  <a:srgbClr val="FF0000"/>
                </a:solidFill>
                <a:latin typeface="Times New Roman" pitchFamily="18" charset="0"/>
                <a:cs typeface="Times New Roman" pitchFamily="18" charset="0"/>
              </a:rPr>
              <a:t>System</a:t>
            </a:r>
            <a:endParaRPr lang="en-US" sz="2000" b="1" dirty="0" smtClean="0">
              <a:solidFill>
                <a:srgbClr val="FF0000"/>
              </a:solidFill>
              <a:latin typeface="Times New Roman" pitchFamily="18" charset="0"/>
              <a:cs typeface="Times New Roman" pitchFamily="18" charset="0"/>
            </a:endParaRPr>
          </a:p>
        </p:txBody>
      </p:sp>
      <p:sp>
        <p:nvSpPr>
          <p:cNvPr id="5" name="Rectangle 4"/>
          <p:cNvSpPr/>
          <p:nvPr/>
        </p:nvSpPr>
        <p:spPr>
          <a:xfrm>
            <a:off x="225958" y="-14756"/>
            <a:ext cx="6239691" cy="369332"/>
          </a:xfrm>
          <a:prstGeom prst="rect">
            <a:avLst/>
          </a:prstGeom>
          <a:solidFill>
            <a:schemeClr val="bg1"/>
          </a:solidFill>
        </p:spPr>
        <p:txBody>
          <a:bodyPr wrap="square">
            <a:spAutoFit/>
          </a:bodyPr>
          <a:lstStyle/>
          <a:p>
            <a:r>
              <a:rPr lang="en-US" dirty="0">
                <a:latin typeface="Times New Roman" panose="02020603050405020304" pitchFamily="18" charset="0"/>
                <a:cs typeface="Times New Roman" panose="02020603050405020304" pitchFamily="18" charset="0"/>
              </a:rPr>
              <a:t>https://omniweb.gsfc.nasa.gov/ftpbrowser/flux_spectr_m1.html</a:t>
            </a:r>
          </a:p>
        </p:txBody>
      </p:sp>
    </p:spTree>
    <p:extLst>
      <p:ext uri="{BB962C8B-B14F-4D97-AF65-F5344CB8AC3E}">
        <p14:creationId xmlns:p14="http://schemas.microsoft.com/office/powerpoint/2010/main" val="177568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594" y="222850"/>
            <a:ext cx="8473440"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Composite Proton and Helium Spectra at 1 AU from VEPO MSSP-1 Data</a:t>
            </a:r>
            <a:endParaRPr lang="en-US" sz="2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573" t="12318" r="1923" b="8699"/>
          <a:stretch/>
        </p:blipFill>
        <p:spPr>
          <a:xfrm>
            <a:off x="113211" y="783770"/>
            <a:ext cx="8806299" cy="5747659"/>
          </a:xfrm>
          <a:prstGeom prst="rect">
            <a:avLst/>
          </a:prstGeom>
        </p:spPr>
      </p:pic>
    </p:spTree>
    <p:extLst>
      <p:ext uri="{BB962C8B-B14F-4D97-AF65-F5344CB8AC3E}">
        <p14:creationId xmlns:p14="http://schemas.microsoft.com/office/powerpoint/2010/main" val="3468118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460" t="8140" b="4140"/>
          <a:stretch/>
        </p:blipFill>
        <p:spPr>
          <a:xfrm>
            <a:off x="631462" y="-66875"/>
            <a:ext cx="8037826" cy="5701317"/>
          </a:xfrm>
          <a:prstGeom prst="rect">
            <a:avLst/>
          </a:prstGeom>
        </p:spPr>
      </p:pic>
      <p:sp>
        <p:nvSpPr>
          <p:cNvPr id="3" name="TextBox 2"/>
          <p:cNvSpPr txBox="1"/>
          <p:nvPr/>
        </p:nvSpPr>
        <p:spPr>
          <a:xfrm>
            <a:off x="722810" y="5538648"/>
            <a:ext cx="7855131" cy="1323439"/>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Full flux distributions for protons and alphas are nearly now available from conjunction of ACE SWICS, ULEIS, EPAM, and SIS sensor data with additional fluxes from other sources including WIND EPACT, SOHO ERNE, STEREO A,B (HET, LET, SIT</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This potentially enables coupling of thermal and </a:t>
            </a:r>
            <a:r>
              <a:rPr lang="en-US" sz="1600" dirty="0" err="1">
                <a:latin typeface="Times New Roman" panose="02020603050405020304" pitchFamily="18" charset="0"/>
                <a:cs typeface="Times New Roman" panose="02020603050405020304" pitchFamily="18" charset="0"/>
              </a:rPr>
              <a:t>suprathermal</a:t>
            </a:r>
            <a:r>
              <a:rPr lang="en-US" sz="1600" dirty="0">
                <a:latin typeface="Times New Roman" panose="02020603050405020304" pitchFamily="18" charset="0"/>
                <a:cs typeface="Times New Roman" panose="02020603050405020304" pitchFamily="18" charset="0"/>
              </a:rPr>
              <a:t> particle flux spectra for investigation of space weathering processes involving charged particle interactions with planetary surfaces. </a:t>
            </a:r>
          </a:p>
        </p:txBody>
      </p:sp>
    </p:spTree>
    <p:extLst>
      <p:ext uri="{BB962C8B-B14F-4D97-AF65-F5344CB8AC3E}">
        <p14:creationId xmlns:p14="http://schemas.microsoft.com/office/powerpoint/2010/main" val="3822033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244"/>
          <a:stretch/>
        </p:blipFill>
        <p:spPr>
          <a:xfrm>
            <a:off x="779647" y="195206"/>
            <a:ext cx="8258476" cy="6662797"/>
          </a:xfrm>
          <a:prstGeom prst="rect">
            <a:avLst/>
          </a:prstGeom>
        </p:spPr>
      </p:pic>
      <p:sp>
        <p:nvSpPr>
          <p:cNvPr id="2" name="TextBox 1"/>
          <p:cNvSpPr txBox="1"/>
          <p:nvPr/>
        </p:nvSpPr>
        <p:spPr>
          <a:xfrm>
            <a:off x="115504" y="85929"/>
            <a:ext cx="6314172"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VEPO flux data comparison to time-averaged flux spectra for He in 1997 – 2000 from Mewaldt et al (2001) and for H and He during 2002, 2005, and 1997 – 2005 from Mewaldt et al. (2007)</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36885" y="6192419"/>
            <a:ext cx="6092791"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Mewaldt 1997 – 2005 fluxes are generally higher due to efficiency corrections for large solar  energetic particle events.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8522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 of energetic oxygen nuclei spectra"/>
          <p:cNvPicPr>
            <a:picLocks noChangeAspect="1" noChangeArrowheads="1"/>
          </p:cNvPicPr>
          <p:nvPr/>
        </p:nvPicPr>
        <p:blipFill rotWithShape="1">
          <a:blip r:embed="rId2">
            <a:extLst>
              <a:ext uri="{28A0092B-C50C-407E-A947-70E740481C1C}">
                <a14:useLocalDpi xmlns:a14="http://schemas.microsoft.com/office/drawing/2010/main" val="0"/>
              </a:ext>
            </a:extLst>
          </a:blip>
          <a:srcRect l="3297" r="2724"/>
          <a:stretch/>
        </p:blipFill>
        <p:spPr bwMode="auto">
          <a:xfrm>
            <a:off x="68762" y="252879"/>
            <a:ext cx="5060587" cy="60035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00282" y="6333283"/>
            <a:ext cx="4329067" cy="307777"/>
          </a:xfrm>
          <a:prstGeom prst="rect">
            <a:avLst/>
          </a:prstGeom>
        </p:spPr>
        <p:txBody>
          <a:bodyPr wrap="square">
            <a:spAutoFit/>
          </a:bodyPr>
          <a:lstStyle/>
          <a:p>
            <a:r>
              <a:rPr lang="en-US" sz="1400" dirty="0"/>
              <a:t>http://universe.gsfc.nasa.gov/archive/epact/epact.html</a:t>
            </a:r>
          </a:p>
        </p:txBody>
      </p:sp>
      <p:sp>
        <p:nvSpPr>
          <p:cNvPr id="3" name="TextBox 2"/>
          <p:cNvSpPr txBox="1"/>
          <p:nvPr/>
        </p:nvSpPr>
        <p:spPr>
          <a:xfrm>
            <a:off x="5259977" y="85419"/>
            <a:ext cx="3779519" cy="6555641"/>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The time-averaged flux spectra of energetic particles at 1 AU (L1 halo orbit for WIND spacecraft) comes from various sources as measured here by the WIND EPACT (</a:t>
            </a:r>
            <a:r>
              <a:rPr lang="en-US" sz="2000" dirty="0">
                <a:latin typeface="Times New Roman" panose="02020603050405020304" pitchFamily="18" charset="0"/>
                <a:cs typeface="Times New Roman" panose="02020603050405020304" pitchFamily="18" charset="0"/>
              </a:rPr>
              <a:t>Energetic Particles: Acceleration, Composition and </a:t>
            </a:r>
            <a:r>
              <a:rPr lang="en-US" sz="2000" dirty="0" smtClean="0">
                <a:latin typeface="Times New Roman" panose="02020603050405020304" pitchFamily="18" charset="0"/>
                <a:cs typeface="Times New Roman" panose="02020603050405020304" pitchFamily="18" charset="0"/>
              </a:rPr>
              <a:t>Transport) instrument. </a:t>
            </a:r>
          </a:p>
          <a:p>
            <a:endParaRPr lang="en-US" sz="8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Large solar events and associated interplanetary shocks are the primary sources at 0.1 – 100 MeV/n. </a:t>
            </a:r>
          </a:p>
          <a:p>
            <a:endParaRPr lang="en-US" sz="8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Such events tend to fill the inner solar system to Mars and beyond with energetic particles, so the time-averaged fluxes from multiple events do not have much radial variation from 1 AU to Mars. </a:t>
            </a:r>
          </a:p>
          <a:p>
            <a:endParaRPr lang="en-US" sz="800" dirty="0">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Is this also true inward towards orbit of Mercury as seen by Helios 1-2 ?</a:t>
            </a:r>
          </a:p>
        </p:txBody>
      </p:sp>
    </p:spTree>
    <p:extLst>
      <p:ext uri="{BB962C8B-B14F-4D97-AF65-F5344CB8AC3E}">
        <p14:creationId xmlns:p14="http://schemas.microsoft.com/office/powerpoint/2010/main" val="4045879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2664</TotalTime>
  <Words>1484</Words>
  <Application>Microsoft Office PowerPoint</Application>
  <PresentationFormat>On-screen Show (4:3)</PresentationFormat>
  <Paragraphs>99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Cooper, John F. (GSFC-6720)</cp:lastModifiedBy>
  <cp:revision>88</cp:revision>
  <cp:lastPrinted>2017-03-31T19:30:54Z</cp:lastPrinted>
  <dcterms:created xsi:type="dcterms:W3CDTF">2016-03-05T23:32:40Z</dcterms:created>
  <dcterms:modified xsi:type="dcterms:W3CDTF">2017-03-31T20:57:12Z</dcterms:modified>
</cp:coreProperties>
</file>